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  <a:srgbClr val="DA8EAB"/>
    <a:srgbClr val="C95B85"/>
    <a:srgbClr val="FFAFAF"/>
    <a:srgbClr val="CDFEFF"/>
    <a:srgbClr val="79FCFF"/>
    <a:srgbClr val="00D1D6"/>
    <a:srgbClr val="FF7979"/>
    <a:srgbClr val="FF939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374" autoAdjust="0"/>
  </p:normalViewPr>
  <p:slideViewPr>
    <p:cSldViewPr snapToGrid="0">
      <p:cViewPr>
        <p:scale>
          <a:sx n="170" d="100"/>
          <a:sy n="170" d="100"/>
        </p:scale>
        <p:origin x="12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CAC598C-0C85-279E-F2A2-DBBB6F9A7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3496EA4-CCB9-74EB-EE96-C137DB28C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C2D45A5-22AD-B016-365F-4C622725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B4FF342F-9BA6-7526-DD8C-3E367DED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2561BC0-8C96-8BA7-EFA0-BCC6FB00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04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55475-5FFE-70B0-9B7D-691F79559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21962894-1677-DA16-7F0A-FC794CF53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17519FA-AAE9-8264-4B8A-CDD6DAF3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1F48A92-9F85-81C6-C317-A2DBE4A57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ECD37B1-BAA6-1F8A-7BB9-BF240A91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27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78DCCB96-DA8A-ACAA-DA1D-16B605BF1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0341B275-1A26-72A3-A643-4EFACFA72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D9CB1D6-C456-6646-019D-AB728CCD6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9538DF97-2744-E879-01F9-61FA1789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E84F387-4097-8683-4367-23D8D1F4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79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EB55FD-4E78-C3E4-785C-969521C3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A95302A2-16B5-EC70-55A3-04AEE4617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B05B73A-ECDE-0DCA-7819-76E12B664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9D894B8-E60F-29AD-4A2C-C22F13EEE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EA009A8-5155-F6EF-1172-3491A7612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86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2559CB-DD73-0391-341F-594D13A40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AA3AE0F5-E0AE-E32A-8EA8-4377969A1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88A092A-4CA9-F1AE-6751-69A10915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3562B834-FA2E-32AE-CCE0-D473F9CB7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AAF36B43-8912-314E-4814-E33B85D87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62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0BA16CA-2FAD-0550-1D3B-3ABD106D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DAD27758-B509-E005-0375-B315C711FD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5C674484-1867-B66A-433B-F23AAEA52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AA4B0CF-9284-479B-82C1-EEEC3CD5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A35F975-1270-AF6A-5EA4-4647D295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D7C755F2-F1F3-7E09-01C2-02475F47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53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23B0FDE-90D1-F41A-0F64-32209E327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1FCB2697-6E35-2A0B-DC1A-42A7073BA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E3B976E3-3BD9-750D-3845-CA5114D73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28CD6385-942E-4D15-5D01-950DCCAC81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A16B7065-61BC-7446-7E61-E251FF737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016D4D98-8FFE-454F-4E2D-4AD214F4C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69A362E2-ACCA-0715-81F3-C3E215338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B3FB585A-82A8-B43B-2D11-2128D916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02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C2522DC-5C75-B0BB-005D-371E0238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50A243AC-2EAD-37FE-2109-9CF9E99A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F23B5738-806C-AB8F-C34E-23C37D462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DCDD1B03-E96C-8E20-ABBE-71C7A6A6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99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A8FDFC60-8807-BA12-7531-5E31B315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10F889A2-4759-F4A3-0B98-9B1DB472E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73925D0C-28CE-6197-E966-3E28B16F5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28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28D9015-CBB7-716F-9F22-FC39D4138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E7753081-F99D-54D1-6CF2-A90B90F96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0E99BEA9-6D6F-8742-7816-23C43440B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E40010AD-4C25-45D4-F2DF-3D7EDAAC1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C51E33F-EF9C-D6C4-5D4B-BA9E49D4F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E2DAFE69-C185-5A9C-60C4-0E8A6465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72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EC30599-8968-82CD-C69A-26E5179EC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6F332247-AA42-C521-09BF-FECFCDD65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3467DFDA-A31D-4D93-00EF-16E81B177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97D5AC6-347C-57E5-FAD3-D5251022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DD447B1-BA2D-4545-0FC4-CC239F595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722C391-7331-7975-B1FD-87B4353C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82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8EF1E94C-6C18-DB22-6DEA-9DB86B1AE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E532F513-E09F-EB4B-3972-3FF999D8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F6E717E-C247-4DED-0CEC-20269BCA4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D6ACE-DBA9-40FA-A72F-DA3B7D67FACF}" type="datetimeFigureOut">
              <a:rPr lang="pt-BR" smtClean="0"/>
              <a:t>25/04/2024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606E798-95B9-2944-0CC6-109380EF6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68C8CE49-7FD5-A3F1-E94A-D838620A3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2D32-0272-470B-B678-5D552A6185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9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74B8185-96A9-D58E-E901-A4DFBC0B040C}"/>
              </a:ext>
            </a:extLst>
          </p:cNvPr>
          <p:cNvSpPr txBox="1"/>
          <p:nvPr/>
        </p:nvSpPr>
        <p:spPr>
          <a:xfrm>
            <a:off x="72389" y="85058"/>
            <a:ext cx="11995564" cy="26718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SEDES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Secretaria de Desenvolvimento Social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Ana Paula Soares Marra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02FEFCFE-33EB-0647-DD7A-0B9BAEBA98EA}"/>
              </a:ext>
            </a:extLst>
          </p:cNvPr>
          <p:cNvSpPr txBox="1"/>
          <p:nvPr/>
        </p:nvSpPr>
        <p:spPr>
          <a:xfrm>
            <a:off x="67440" y="542151"/>
            <a:ext cx="961200" cy="190240"/>
          </a:xfrm>
          <a:prstGeom prst="rect">
            <a:avLst/>
          </a:prstGeom>
          <a:solidFill>
            <a:srgbClr val="5F2987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Gabinete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Jackeline Moreira Couto Canhedo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0B2DFE1C-8986-ACD7-3BCE-52B39D0EA195}"/>
              </a:ext>
            </a:extLst>
          </p:cNvPr>
          <p:cNvSpPr txBox="1"/>
          <p:nvPr/>
        </p:nvSpPr>
        <p:spPr>
          <a:xfrm>
            <a:off x="68154" y="1141233"/>
            <a:ext cx="962693" cy="267184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ASSESP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Assessoria Especial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Reynaldo Baggio da Silveira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="" xmlns:a16="http://schemas.microsoft.com/office/drawing/2014/main" id="{2384AF29-F1BE-06EC-E47B-B02F79731EFC}"/>
              </a:ext>
            </a:extLst>
          </p:cNvPr>
          <p:cNvSpPr txBox="1"/>
          <p:nvPr/>
        </p:nvSpPr>
        <p:spPr>
          <a:xfrm>
            <a:off x="6930222" y="221818"/>
            <a:ext cx="5137732" cy="267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SEADS</a:t>
            </a:r>
          </a:p>
          <a:p>
            <a:pPr algn="ctr"/>
            <a:r>
              <a:rPr lang="pt-BR" sz="500" dirty="0"/>
              <a:t>Secretaria Adjunta de Desenvolvimento Social</a:t>
            </a:r>
          </a:p>
          <a:p>
            <a:pPr algn="ctr"/>
            <a:r>
              <a:rPr lang="pt-BR" sz="500" b="1" dirty="0"/>
              <a:t>Renata Marinho </a:t>
            </a:r>
            <a:r>
              <a:rPr lang="pt-BR" sz="500" b="1" dirty="0" err="1"/>
              <a:t>O'reilly</a:t>
            </a:r>
            <a:r>
              <a:rPr lang="pt-BR" sz="500" b="1" dirty="0"/>
              <a:t> Lima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="" xmlns:a16="http://schemas.microsoft.com/office/drawing/2014/main" id="{6E5D8435-C6B3-ADE1-A1BD-D93403BFE93C}"/>
              </a:ext>
            </a:extLst>
          </p:cNvPr>
          <p:cNvSpPr txBox="1"/>
          <p:nvPr/>
        </p:nvSpPr>
        <p:spPr>
          <a:xfrm>
            <a:off x="59642" y="1441988"/>
            <a:ext cx="962696" cy="267184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AJL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Assessoria Jurídico Legislativa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Leonardo Vieira Lins Parca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3C38A122-E4C3-948C-839E-5F3BB63BA54F}"/>
              </a:ext>
            </a:extLst>
          </p:cNvPr>
          <p:cNvSpPr txBox="1"/>
          <p:nvPr/>
        </p:nvSpPr>
        <p:spPr>
          <a:xfrm>
            <a:off x="59642" y="2042202"/>
            <a:ext cx="962696" cy="267184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UCI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Unidade de Controle Interno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André Pereira de Jesus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="" xmlns:a16="http://schemas.microsoft.com/office/drawing/2014/main" id="{E4B9A49E-4962-05DD-4016-1A85A2FB1272}"/>
              </a:ext>
            </a:extLst>
          </p:cNvPr>
          <p:cNvSpPr txBox="1"/>
          <p:nvPr/>
        </p:nvSpPr>
        <p:spPr>
          <a:xfrm>
            <a:off x="59642" y="1742095"/>
            <a:ext cx="962696" cy="267184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ASCOM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Assessoria de </a:t>
            </a:r>
            <a:r>
              <a:rPr lang="pt-BR" sz="500" b="1" dirty="0" smtClean="0">
                <a:solidFill>
                  <a:schemeClr val="bg1"/>
                </a:solidFill>
              </a:rPr>
              <a:t>Comunicação</a:t>
            </a:r>
          </a:p>
          <a:p>
            <a:pPr algn="ctr"/>
            <a:r>
              <a:rPr lang="pt-BR" sz="500" b="1" dirty="0" smtClean="0">
                <a:solidFill>
                  <a:schemeClr val="bg1"/>
                </a:solidFill>
              </a:rPr>
              <a:t>Bárbara Rodarte do Amaral</a:t>
            </a:r>
            <a:endParaRPr lang="pt-BR" sz="500" b="1" dirty="0">
              <a:solidFill>
                <a:schemeClr val="bg1"/>
              </a:solidFill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="" xmlns:a16="http://schemas.microsoft.com/office/drawing/2014/main" id="{F0DB6EC0-351B-8929-2AEE-5EBA9D182460}"/>
              </a:ext>
            </a:extLst>
          </p:cNvPr>
          <p:cNvSpPr txBox="1"/>
          <p:nvPr/>
        </p:nvSpPr>
        <p:spPr>
          <a:xfrm>
            <a:off x="59642" y="2342309"/>
            <a:ext cx="962696" cy="190240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OUVIDORIA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Israel Carrara de Pinna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="" xmlns:a16="http://schemas.microsoft.com/office/drawing/2014/main" id="{AA532201-1EDA-5852-66DB-5CABE6A7A5D4}"/>
              </a:ext>
            </a:extLst>
          </p:cNvPr>
          <p:cNvSpPr txBox="1"/>
          <p:nvPr/>
        </p:nvSpPr>
        <p:spPr>
          <a:xfrm>
            <a:off x="59642" y="2570235"/>
            <a:ext cx="962696" cy="267184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CAS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Conselho de Assistência Social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Catiane Gonçalves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="" xmlns:a16="http://schemas.microsoft.com/office/drawing/2014/main" id="{7EF7805A-4298-6F0A-4508-3697AB73A436}"/>
              </a:ext>
            </a:extLst>
          </p:cNvPr>
          <p:cNvSpPr txBox="1"/>
          <p:nvPr/>
        </p:nvSpPr>
        <p:spPr>
          <a:xfrm>
            <a:off x="59642" y="2875105"/>
            <a:ext cx="962696" cy="344128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CONSEA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Conselho de Segurança Alimentar e Nutricional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Lidiane de Matos Pires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="" xmlns:a16="http://schemas.microsoft.com/office/drawing/2014/main" id="{7A9136A1-B0EC-0C0F-064C-9045AFFF8B2E}"/>
              </a:ext>
            </a:extLst>
          </p:cNvPr>
          <p:cNvSpPr txBox="1"/>
          <p:nvPr/>
        </p:nvSpPr>
        <p:spPr>
          <a:xfrm>
            <a:off x="59642" y="3256919"/>
            <a:ext cx="962696" cy="344128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CAISAN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Câmara Intersetorial de Segurança Alimentar e Nutricional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Felippe Augusto Gomes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="" xmlns:a16="http://schemas.microsoft.com/office/drawing/2014/main" id="{199865A3-48BB-91E1-64B3-A6C93FEED129}"/>
              </a:ext>
            </a:extLst>
          </p:cNvPr>
          <p:cNvSpPr txBox="1"/>
          <p:nvPr/>
        </p:nvSpPr>
        <p:spPr>
          <a:xfrm>
            <a:off x="59642" y="3638733"/>
            <a:ext cx="962696" cy="344128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UCTE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Unidade de Controle e Tomada de Contas Especiais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Marcia Leticia de Souza Campos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="" xmlns:a16="http://schemas.microsoft.com/office/drawing/2014/main" id="{26927FCE-9F01-E888-740E-80F1CF61F05C}"/>
              </a:ext>
            </a:extLst>
          </p:cNvPr>
          <p:cNvSpPr txBox="1"/>
          <p:nvPr/>
        </p:nvSpPr>
        <p:spPr>
          <a:xfrm>
            <a:off x="59642" y="4016736"/>
            <a:ext cx="454805" cy="498016"/>
          </a:xfrm>
          <a:prstGeom prst="rect">
            <a:avLst/>
          </a:prstGeom>
          <a:solidFill>
            <a:srgbClr val="DAC1ED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GTCE</a:t>
            </a:r>
            <a:endParaRPr lang="pt-BR" sz="500" b="1" dirty="0"/>
          </a:p>
          <a:p>
            <a:pPr algn="ctr"/>
            <a:r>
              <a:rPr lang="pt-BR" sz="500" dirty="0"/>
              <a:t>Gerência de Tomada de Contas Especial</a:t>
            </a:r>
          </a:p>
          <a:p>
            <a:pPr algn="ctr"/>
            <a:r>
              <a:rPr lang="pt-BR" sz="500" b="1" dirty="0"/>
              <a:t>Silvia Cristina Maito Leitão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="" xmlns:a16="http://schemas.microsoft.com/office/drawing/2014/main" id="{31FB6F39-B2CE-CB2B-973D-355A9B8C70BA}"/>
              </a:ext>
            </a:extLst>
          </p:cNvPr>
          <p:cNvSpPr txBox="1"/>
          <p:nvPr/>
        </p:nvSpPr>
        <p:spPr>
          <a:xfrm>
            <a:off x="555706" y="4016736"/>
            <a:ext cx="465136" cy="498016"/>
          </a:xfrm>
          <a:prstGeom prst="rect">
            <a:avLst/>
          </a:prstGeom>
          <a:solidFill>
            <a:srgbClr val="DAC1ED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GECOR</a:t>
            </a:r>
          </a:p>
          <a:p>
            <a:pPr algn="ctr"/>
            <a:r>
              <a:rPr lang="pt-BR" sz="500" dirty="0"/>
              <a:t>Gerência de Correição Disciplinar</a:t>
            </a:r>
          </a:p>
          <a:p>
            <a:pPr algn="ctr"/>
            <a:r>
              <a:rPr lang="pt-BR" sz="500" b="1" dirty="0"/>
              <a:t>Gibran Magno Muniz</a:t>
            </a:r>
          </a:p>
        </p:txBody>
      </p:sp>
      <p:sp>
        <p:nvSpPr>
          <p:cNvPr id="78" name="CaixaDeTexto 77">
            <a:extLst>
              <a:ext uri="{FF2B5EF4-FFF2-40B4-BE49-F238E27FC236}">
                <a16:creationId xmlns="" xmlns:a16="http://schemas.microsoft.com/office/drawing/2014/main" id="{0CF2C4FA-60CB-EFEE-DD35-A850286BEB34}"/>
              </a:ext>
            </a:extLst>
          </p:cNvPr>
          <p:cNvSpPr txBox="1"/>
          <p:nvPr/>
        </p:nvSpPr>
        <p:spPr>
          <a:xfrm>
            <a:off x="1066581" y="538388"/>
            <a:ext cx="11001372" cy="267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SEEDS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Secretaria Executiva de Desenvolvimento Social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Jean Marcel Pereira Rates</a:t>
            </a:r>
          </a:p>
        </p:txBody>
      </p:sp>
      <p:cxnSp>
        <p:nvCxnSpPr>
          <p:cNvPr id="90" name="Conector de Seta Reta 89">
            <a:extLst>
              <a:ext uri="{FF2B5EF4-FFF2-40B4-BE49-F238E27FC236}">
                <a16:creationId xmlns="" xmlns:a16="http://schemas.microsoft.com/office/drawing/2014/main" id="{85922B41-68B8-40D0-C11D-D29E42B491FA}"/>
              </a:ext>
            </a:extLst>
          </p:cNvPr>
          <p:cNvCxnSpPr>
            <a:cxnSpLocks/>
            <a:stCxn id="4" idx="2"/>
            <a:endCxn id="78" idx="0"/>
          </p:cNvCxnSpPr>
          <p:nvPr/>
        </p:nvCxnSpPr>
        <p:spPr>
          <a:xfrm>
            <a:off x="6070171" y="352242"/>
            <a:ext cx="497096" cy="186146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ixaDeTexto 91">
            <a:extLst>
              <a:ext uri="{FF2B5EF4-FFF2-40B4-BE49-F238E27FC236}">
                <a16:creationId xmlns="" xmlns:a16="http://schemas.microsoft.com/office/drawing/2014/main" id="{4CC21E95-7F89-BB20-19EC-F39C99488A7E}"/>
              </a:ext>
            </a:extLst>
          </p:cNvPr>
          <p:cNvSpPr txBox="1"/>
          <p:nvPr/>
        </p:nvSpPr>
        <p:spPr>
          <a:xfrm>
            <a:off x="7940973" y="664168"/>
            <a:ext cx="1866466" cy="267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UMAP</a:t>
            </a:r>
          </a:p>
          <a:p>
            <a:pPr algn="ctr"/>
            <a:r>
              <a:rPr lang="pt-BR" sz="500" dirty="0"/>
              <a:t>Unidade de Monitoramento e Avaliação de Parcerias</a:t>
            </a:r>
          </a:p>
          <a:p>
            <a:pPr algn="ctr"/>
            <a:r>
              <a:rPr lang="pt-BR" sz="500" b="1" dirty="0"/>
              <a:t>Laiza Mara Neves </a:t>
            </a:r>
            <a:r>
              <a:rPr lang="pt-BR" sz="500" b="1" dirty="0" err="1"/>
              <a:t>Spagna</a:t>
            </a:r>
            <a:endParaRPr lang="pt-BR" sz="500" b="1" dirty="0"/>
          </a:p>
        </p:txBody>
      </p:sp>
      <p:sp>
        <p:nvSpPr>
          <p:cNvPr id="102" name="CaixaDeTexto 101">
            <a:extLst>
              <a:ext uri="{FF2B5EF4-FFF2-40B4-BE49-F238E27FC236}">
                <a16:creationId xmlns="" xmlns:a16="http://schemas.microsoft.com/office/drawing/2014/main" id="{E9907F4A-D763-1965-ECD3-EE6C481F0AA5}"/>
              </a:ext>
            </a:extLst>
          </p:cNvPr>
          <p:cNvSpPr txBox="1"/>
          <p:nvPr/>
        </p:nvSpPr>
        <p:spPr>
          <a:xfrm>
            <a:off x="3249732" y="673787"/>
            <a:ext cx="1866466" cy="267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ASSESP</a:t>
            </a:r>
          </a:p>
          <a:p>
            <a:pPr algn="ctr"/>
            <a:r>
              <a:rPr lang="pt-BR" sz="500" dirty="0"/>
              <a:t>Assessoria Especial</a:t>
            </a:r>
          </a:p>
          <a:p>
            <a:pPr algn="ctr"/>
            <a:r>
              <a:rPr lang="pt-BR" sz="500" b="1" dirty="0"/>
              <a:t>Júlio César da Silva Lima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="" xmlns:a16="http://schemas.microsoft.com/office/drawing/2014/main" id="{903E84E1-B360-8F38-81FB-1F8ECC0EC1CA}"/>
              </a:ext>
            </a:extLst>
          </p:cNvPr>
          <p:cNvSpPr txBox="1"/>
          <p:nvPr/>
        </p:nvSpPr>
        <p:spPr>
          <a:xfrm>
            <a:off x="1066582" y="977871"/>
            <a:ext cx="3197397" cy="26718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SUAG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Subsecretaria de Administração Geral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Edward Fonseca de Lima</a:t>
            </a:r>
          </a:p>
        </p:txBody>
      </p:sp>
      <p:sp>
        <p:nvSpPr>
          <p:cNvPr id="107" name="CaixaDeTexto 106">
            <a:extLst>
              <a:ext uri="{FF2B5EF4-FFF2-40B4-BE49-F238E27FC236}">
                <a16:creationId xmlns="" xmlns:a16="http://schemas.microsoft.com/office/drawing/2014/main" id="{7771FBD9-DBAF-D8C3-E152-67B03C1B657B}"/>
              </a:ext>
            </a:extLst>
          </p:cNvPr>
          <p:cNvSpPr txBox="1"/>
          <p:nvPr/>
        </p:nvSpPr>
        <p:spPr>
          <a:xfrm>
            <a:off x="2677069" y="1396631"/>
            <a:ext cx="756786" cy="4210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COPOF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</a:t>
            </a:r>
            <a:r>
              <a:rPr lang="pt-BR" sz="500" b="1" dirty="0" smtClean="0">
                <a:solidFill>
                  <a:schemeClr val="bg1"/>
                </a:solidFill>
              </a:rPr>
              <a:t> Planejamento, Orçamento </a:t>
            </a:r>
            <a:r>
              <a:rPr lang="pt-BR" sz="500" b="1" dirty="0">
                <a:solidFill>
                  <a:schemeClr val="bg1"/>
                </a:solidFill>
              </a:rPr>
              <a:t>e Finanças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Daniel Matos M. M. Santo</a:t>
            </a:r>
          </a:p>
        </p:txBody>
      </p:sp>
      <p:sp>
        <p:nvSpPr>
          <p:cNvPr id="108" name="CaixaDeTexto 107">
            <a:extLst>
              <a:ext uri="{FF2B5EF4-FFF2-40B4-BE49-F238E27FC236}">
                <a16:creationId xmlns="" xmlns:a16="http://schemas.microsoft.com/office/drawing/2014/main" id="{DA198C26-544D-36B7-A2DA-65D2A5DFB68E}"/>
              </a:ext>
            </a:extLst>
          </p:cNvPr>
          <p:cNvSpPr txBox="1"/>
          <p:nvPr/>
        </p:nvSpPr>
        <p:spPr>
          <a:xfrm>
            <a:off x="1889864" y="1396631"/>
            <a:ext cx="761642" cy="3441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COLIC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Licitações, Contratos e Convênios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Yan Carvalho</a:t>
            </a:r>
          </a:p>
        </p:txBody>
      </p:sp>
      <p:sp>
        <p:nvSpPr>
          <p:cNvPr id="109" name="CaixaDeTexto 108">
            <a:extLst>
              <a:ext uri="{FF2B5EF4-FFF2-40B4-BE49-F238E27FC236}">
                <a16:creationId xmlns="" xmlns:a16="http://schemas.microsoft.com/office/drawing/2014/main" id="{B647BD5D-02CD-C9FA-66A5-120269337AA4}"/>
              </a:ext>
            </a:extLst>
          </p:cNvPr>
          <p:cNvSpPr txBox="1"/>
          <p:nvPr/>
        </p:nvSpPr>
        <p:spPr>
          <a:xfrm>
            <a:off x="1066582" y="1396631"/>
            <a:ext cx="802800" cy="3441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COGEP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Gestão de Pessoas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Raquel Santos</a:t>
            </a:r>
          </a:p>
        </p:txBody>
      </p:sp>
      <p:sp>
        <p:nvSpPr>
          <p:cNvPr id="110" name="CaixaDeTexto 109">
            <a:extLst>
              <a:ext uri="{FF2B5EF4-FFF2-40B4-BE49-F238E27FC236}">
                <a16:creationId xmlns="" xmlns:a16="http://schemas.microsoft.com/office/drawing/2014/main" id="{D332F603-4100-F5FF-9483-3C11B0978381}"/>
              </a:ext>
            </a:extLst>
          </p:cNvPr>
          <p:cNvSpPr txBox="1"/>
          <p:nvPr/>
        </p:nvSpPr>
        <p:spPr>
          <a:xfrm>
            <a:off x="3470465" y="1396631"/>
            <a:ext cx="803748" cy="34412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>
                <a:solidFill>
                  <a:schemeClr val="bg1"/>
                </a:solidFill>
              </a:rPr>
              <a:t>COLOM</a:t>
            </a:r>
            <a:endParaRPr lang="pt-BR" sz="500" b="1" dirty="0">
              <a:solidFill>
                <a:schemeClr val="bg1"/>
              </a:solidFill>
            </a:endParaRPr>
          </a:p>
          <a:p>
            <a:pPr algn="ctr"/>
            <a:r>
              <a:rPr lang="pt-BR" sz="500" b="1" dirty="0" smtClean="0">
                <a:solidFill>
                  <a:schemeClr val="bg1"/>
                </a:solidFill>
              </a:rPr>
              <a:t>Coordenação </a:t>
            </a:r>
            <a:r>
              <a:rPr lang="pt-BR" sz="500" b="1" dirty="0">
                <a:solidFill>
                  <a:schemeClr val="bg1"/>
                </a:solidFill>
              </a:rPr>
              <a:t>de Logística, Obras e </a:t>
            </a:r>
            <a:r>
              <a:rPr lang="pt-BR" sz="500" b="1" dirty="0" smtClean="0">
                <a:solidFill>
                  <a:schemeClr val="bg1"/>
                </a:solidFill>
              </a:rPr>
              <a:t>Manutenção</a:t>
            </a:r>
          </a:p>
          <a:p>
            <a:pPr algn="ctr"/>
            <a:r>
              <a:rPr lang="pt-BR" sz="500" b="1" dirty="0" smtClean="0">
                <a:solidFill>
                  <a:schemeClr val="bg1"/>
                </a:solidFill>
              </a:rPr>
              <a:t>Aline Nunes da Rocha </a:t>
            </a:r>
            <a:r>
              <a:rPr lang="pt-BR" sz="500" b="1" dirty="0" err="1" smtClean="0">
                <a:solidFill>
                  <a:schemeClr val="bg1"/>
                </a:solidFill>
              </a:rPr>
              <a:t>Serejo</a:t>
            </a:r>
            <a:endParaRPr lang="pt-BR" sz="500" b="1" dirty="0">
              <a:solidFill>
                <a:schemeClr val="bg1"/>
              </a:solidFill>
            </a:endParaRPr>
          </a:p>
        </p:txBody>
      </p:sp>
      <p:sp>
        <p:nvSpPr>
          <p:cNvPr id="117" name="CaixaDeTexto 116">
            <a:extLst>
              <a:ext uri="{FF2B5EF4-FFF2-40B4-BE49-F238E27FC236}">
                <a16:creationId xmlns="" xmlns:a16="http://schemas.microsoft.com/office/drawing/2014/main" id="{3995C846-39B5-73E0-7ED2-1B501E1CE236}"/>
              </a:ext>
            </a:extLst>
          </p:cNvPr>
          <p:cNvSpPr txBox="1"/>
          <p:nvPr/>
        </p:nvSpPr>
        <p:spPr>
          <a:xfrm>
            <a:off x="3348562" y="1096488"/>
            <a:ext cx="917678" cy="26718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GEPC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Gerência de Prestação de Contas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Edivan Martins de Sousa Junior</a:t>
            </a:r>
          </a:p>
        </p:txBody>
      </p:sp>
      <p:sp>
        <p:nvSpPr>
          <p:cNvPr id="139" name="CaixaDeTexto 138">
            <a:extLst>
              <a:ext uri="{FF2B5EF4-FFF2-40B4-BE49-F238E27FC236}">
                <a16:creationId xmlns="" xmlns:a16="http://schemas.microsoft.com/office/drawing/2014/main" id="{C9D2B18E-40EE-AD4F-6038-C7944724DB6D}"/>
              </a:ext>
            </a:extLst>
          </p:cNvPr>
          <p:cNvSpPr txBox="1"/>
          <p:nvPr/>
        </p:nvSpPr>
        <p:spPr>
          <a:xfrm>
            <a:off x="1066582" y="1762187"/>
            <a:ext cx="803748" cy="421072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GADP</a:t>
            </a:r>
          </a:p>
          <a:p>
            <a:pPr algn="ctr"/>
            <a:r>
              <a:rPr lang="pt-BR" sz="500" dirty="0"/>
              <a:t>Gerência de Acompanhamento e Desenvolvimento de Pessoas</a:t>
            </a:r>
          </a:p>
          <a:p>
            <a:pPr algn="ctr"/>
            <a:r>
              <a:rPr lang="pt-BR" sz="500" b="1" dirty="0"/>
              <a:t>Valéria Cavalcante</a:t>
            </a:r>
          </a:p>
        </p:txBody>
      </p:sp>
      <p:sp>
        <p:nvSpPr>
          <p:cNvPr id="140" name="CaixaDeTexto 139">
            <a:extLst>
              <a:ext uri="{FF2B5EF4-FFF2-40B4-BE49-F238E27FC236}">
                <a16:creationId xmlns="" xmlns:a16="http://schemas.microsoft.com/office/drawing/2014/main" id="{7210ADA1-2862-30A9-D3BF-0FAC03EBA82A}"/>
              </a:ext>
            </a:extLst>
          </p:cNvPr>
          <p:cNvSpPr txBox="1"/>
          <p:nvPr/>
        </p:nvSpPr>
        <p:spPr>
          <a:xfrm>
            <a:off x="1068831" y="2588085"/>
            <a:ext cx="802800" cy="3441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DIREF</a:t>
            </a:r>
            <a:endParaRPr lang="pt-BR" sz="500" b="1" dirty="0"/>
          </a:p>
          <a:p>
            <a:pPr algn="ctr"/>
            <a:r>
              <a:rPr lang="pt-BR" sz="500" dirty="0" smtClean="0"/>
              <a:t>Diretoria de </a:t>
            </a:r>
            <a:r>
              <a:rPr lang="pt-BR" sz="500" dirty="0"/>
              <a:t>Registros Funcionais</a:t>
            </a:r>
          </a:p>
          <a:p>
            <a:pPr algn="ctr"/>
            <a:r>
              <a:rPr lang="pt-BR" sz="500" b="1" dirty="0"/>
              <a:t>Débora Cristina</a:t>
            </a:r>
          </a:p>
        </p:txBody>
      </p:sp>
      <p:sp>
        <p:nvSpPr>
          <p:cNvPr id="141" name="CaixaDeTexto 140">
            <a:extLst>
              <a:ext uri="{FF2B5EF4-FFF2-40B4-BE49-F238E27FC236}">
                <a16:creationId xmlns="" xmlns:a16="http://schemas.microsoft.com/office/drawing/2014/main" id="{44103307-F90A-03F4-67C9-4796DAC93906}"/>
              </a:ext>
            </a:extLst>
          </p:cNvPr>
          <p:cNvSpPr txBox="1"/>
          <p:nvPr/>
        </p:nvSpPr>
        <p:spPr>
          <a:xfrm>
            <a:off x="1068831" y="2208563"/>
            <a:ext cx="802800" cy="344128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GERFIN</a:t>
            </a:r>
          </a:p>
          <a:p>
            <a:pPr algn="ctr"/>
            <a:r>
              <a:rPr lang="pt-BR" sz="500" dirty="0"/>
              <a:t>Gerência de Registros Financeiros</a:t>
            </a:r>
          </a:p>
          <a:p>
            <a:pPr algn="ctr"/>
            <a:r>
              <a:rPr lang="pt-BR" sz="500" b="1" dirty="0"/>
              <a:t>Frederico Chagas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8EF3AFF7-5C31-4C57-2128-2310875A45BC}"/>
              </a:ext>
            </a:extLst>
          </p:cNvPr>
          <p:cNvSpPr txBox="1"/>
          <p:nvPr/>
        </p:nvSpPr>
        <p:spPr>
          <a:xfrm>
            <a:off x="1893786" y="1763054"/>
            <a:ext cx="759138" cy="267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DLIC</a:t>
            </a:r>
          </a:p>
          <a:p>
            <a:pPr algn="ctr"/>
            <a:r>
              <a:rPr lang="pt-BR" sz="500" dirty="0"/>
              <a:t>Diretoria de Licitações</a:t>
            </a:r>
          </a:p>
          <a:p>
            <a:pPr algn="ctr"/>
            <a:r>
              <a:rPr lang="pt-BR" sz="500" b="1" dirty="0"/>
              <a:t>Peniel </a:t>
            </a:r>
            <a:r>
              <a:rPr lang="pt-BR" sz="500" b="1" dirty="0" err="1"/>
              <a:t>Gomesd</a:t>
            </a:r>
            <a:endParaRPr lang="pt-BR" sz="500" b="1" dirty="0"/>
          </a:p>
        </p:txBody>
      </p:sp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A00610A0-158E-7BC4-2364-AB5B3765CC51}"/>
              </a:ext>
            </a:extLst>
          </p:cNvPr>
          <p:cNvSpPr txBox="1"/>
          <p:nvPr/>
        </p:nvSpPr>
        <p:spPr>
          <a:xfrm>
            <a:off x="1892990" y="2051087"/>
            <a:ext cx="759138" cy="3441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DICC</a:t>
            </a:r>
          </a:p>
          <a:p>
            <a:pPr algn="ctr"/>
            <a:r>
              <a:rPr lang="pt-BR" sz="500" dirty="0"/>
              <a:t>Diretoria de Contratos e Convênios</a:t>
            </a:r>
          </a:p>
          <a:p>
            <a:pPr algn="ctr"/>
            <a:r>
              <a:rPr lang="pt-BR" sz="500" b="1" dirty="0"/>
              <a:t>Ana Clara Castro</a:t>
            </a:r>
          </a:p>
        </p:txBody>
      </p:sp>
      <p:sp>
        <p:nvSpPr>
          <p:cNvPr id="101" name="CaixaDeTexto 100">
            <a:extLst>
              <a:ext uri="{FF2B5EF4-FFF2-40B4-BE49-F238E27FC236}">
                <a16:creationId xmlns="" xmlns:a16="http://schemas.microsoft.com/office/drawing/2014/main" id="{D72A672D-26D3-48D9-5B73-2ED1AB98A2CC}"/>
              </a:ext>
            </a:extLst>
          </p:cNvPr>
          <p:cNvSpPr txBox="1"/>
          <p:nvPr/>
        </p:nvSpPr>
        <p:spPr>
          <a:xfrm>
            <a:off x="1889864" y="2425915"/>
            <a:ext cx="757751" cy="26718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GECONT</a:t>
            </a:r>
          </a:p>
          <a:p>
            <a:pPr algn="ctr"/>
            <a:r>
              <a:rPr lang="pt-BR" sz="500" dirty="0"/>
              <a:t>Gerência de Contratos</a:t>
            </a:r>
          </a:p>
          <a:p>
            <a:pPr algn="ctr"/>
            <a:r>
              <a:rPr lang="pt-BR" sz="500" b="1" dirty="0"/>
              <a:t>Douglas Santos</a:t>
            </a:r>
          </a:p>
        </p:txBody>
      </p:sp>
      <p:sp>
        <p:nvSpPr>
          <p:cNvPr id="103" name="CaixaDeTexto 102">
            <a:extLst>
              <a:ext uri="{FF2B5EF4-FFF2-40B4-BE49-F238E27FC236}">
                <a16:creationId xmlns="" xmlns:a16="http://schemas.microsoft.com/office/drawing/2014/main" id="{CF8F89C0-7C3B-73AE-792D-97AFCE16F912}"/>
              </a:ext>
            </a:extLst>
          </p:cNvPr>
          <p:cNvSpPr txBox="1"/>
          <p:nvPr/>
        </p:nvSpPr>
        <p:spPr>
          <a:xfrm>
            <a:off x="1889865" y="2721451"/>
            <a:ext cx="756746" cy="344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GECOM</a:t>
            </a:r>
          </a:p>
          <a:p>
            <a:pPr algn="ctr"/>
            <a:r>
              <a:rPr lang="pt-BR" sz="500" dirty="0"/>
              <a:t>Gerência de Suprimentos e Compras</a:t>
            </a:r>
          </a:p>
          <a:p>
            <a:pPr algn="ctr"/>
            <a:r>
              <a:rPr lang="pt-BR" sz="500" b="1" dirty="0"/>
              <a:t>Luiz Claudio</a:t>
            </a:r>
          </a:p>
        </p:txBody>
      </p:sp>
      <p:sp>
        <p:nvSpPr>
          <p:cNvPr id="112" name="CaixaDeTexto 111">
            <a:extLst>
              <a:ext uri="{FF2B5EF4-FFF2-40B4-BE49-F238E27FC236}">
                <a16:creationId xmlns="" xmlns:a16="http://schemas.microsoft.com/office/drawing/2014/main" id="{2C260076-15D3-C138-5691-3E474CDD43B5}"/>
              </a:ext>
            </a:extLst>
          </p:cNvPr>
          <p:cNvSpPr txBox="1"/>
          <p:nvPr/>
        </p:nvSpPr>
        <p:spPr>
          <a:xfrm>
            <a:off x="2677069" y="1843849"/>
            <a:ext cx="753960" cy="267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NUCONT</a:t>
            </a:r>
          </a:p>
          <a:p>
            <a:pPr algn="ctr"/>
            <a:r>
              <a:rPr lang="pt-BR" sz="500" dirty="0"/>
              <a:t>Núcleo de Contabilidade</a:t>
            </a:r>
          </a:p>
          <a:p>
            <a:pPr algn="ctr"/>
            <a:r>
              <a:rPr lang="pt-BR" sz="500" b="1" dirty="0"/>
              <a:t>Ariel do Nascimento Silva</a:t>
            </a:r>
          </a:p>
        </p:txBody>
      </p:sp>
      <p:sp>
        <p:nvSpPr>
          <p:cNvPr id="113" name="CaixaDeTexto 112">
            <a:extLst>
              <a:ext uri="{FF2B5EF4-FFF2-40B4-BE49-F238E27FC236}">
                <a16:creationId xmlns="" xmlns:a16="http://schemas.microsoft.com/office/drawing/2014/main" id="{DB45F0AF-396A-CA39-40EE-47C36AB60EF4}"/>
              </a:ext>
            </a:extLst>
          </p:cNvPr>
          <p:cNvSpPr txBox="1"/>
          <p:nvPr/>
        </p:nvSpPr>
        <p:spPr>
          <a:xfrm>
            <a:off x="2677069" y="2420456"/>
            <a:ext cx="756786" cy="3441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DIORS</a:t>
            </a:r>
          </a:p>
          <a:p>
            <a:pPr algn="ctr"/>
            <a:r>
              <a:rPr lang="pt-BR" sz="500" dirty="0"/>
              <a:t>Diretoria de Orçamento e Finanças da Secretaria</a:t>
            </a:r>
          </a:p>
          <a:p>
            <a:pPr algn="ctr"/>
            <a:r>
              <a:rPr lang="pt-BR" sz="500" b="1" dirty="0" smtClean="0"/>
              <a:t>Carlos Gomes Júlio</a:t>
            </a:r>
            <a:endParaRPr lang="pt-BR" sz="500" b="1" dirty="0">
              <a:solidFill>
                <a:schemeClr val="bg1"/>
              </a:solidFill>
            </a:endParaRPr>
          </a:p>
        </p:txBody>
      </p:sp>
      <p:sp>
        <p:nvSpPr>
          <p:cNvPr id="114" name="CaixaDeTexto 113">
            <a:extLst>
              <a:ext uri="{FF2B5EF4-FFF2-40B4-BE49-F238E27FC236}">
                <a16:creationId xmlns="" xmlns:a16="http://schemas.microsoft.com/office/drawing/2014/main" id="{D1CB4688-EFCB-4270-F42E-0E58C4B0D962}"/>
              </a:ext>
            </a:extLst>
          </p:cNvPr>
          <p:cNvSpPr txBox="1"/>
          <p:nvPr/>
        </p:nvSpPr>
        <p:spPr>
          <a:xfrm>
            <a:off x="2677069" y="2790247"/>
            <a:ext cx="755503" cy="344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GEORS</a:t>
            </a:r>
          </a:p>
          <a:p>
            <a:pPr algn="ctr"/>
            <a:r>
              <a:rPr lang="pt-BR" sz="500" dirty="0"/>
              <a:t>Gerência de Execução Orçamentária da Secretaria</a:t>
            </a:r>
          </a:p>
          <a:p>
            <a:pPr algn="ctr"/>
            <a:r>
              <a:rPr lang="pt-BR" sz="500" b="1" dirty="0" smtClean="0"/>
              <a:t>Liliane de Sousa Trigueiro</a:t>
            </a:r>
            <a:endParaRPr lang="pt-BR" sz="500" b="1" dirty="0"/>
          </a:p>
        </p:txBody>
      </p:sp>
      <p:sp>
        <p:nvSpPr>
          <p:cNvPr id="124" name="CaixaDeTexto 123">
            <a:extLst>
              <a:ext uri="{FF2B5EF4-FFF2-40B4-BE49-F238E27FC236}">
                <a16:creationId xmlns="" xmlns:a16="http://schemas.microsoft.com/office/drawing/2014/main" id="{CABF7A32-FB18-263C-4598-C21D89C175D0}"/>
              </a:ext>
            </a:extLst>
          </p:cNvPr>
          <p:cNvSpPr txBox="1"/>
          <p:nvPr/>
        </p:nvSpPr>
        <p:spPr>
          <a:xfrm>
            <a:off x="2677069" y="3164170"/>
            <a:ext cx="755503" cy="344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GEFIS</a:t>
            </a:r>
          </a:p>
          <a:p>
            <a:pPr algn="ctr"/>
            <a:r>
              <a:rPr lang="pt-BR" sz="500" dirty="0"/>
              <a:t>Gerência de Execução Financeira da Secretaria</a:t>
            </a:r>
          </a:p>
          <a:p>
            <a:pPr algn="ctr"/>
            <a:r>
              <a:rPr lang="pt-BR" sz="500" b="1" dirty="0" smtClean="0"/>
              <a:t>Bryan Marques Barbosa</a:t>
            </a:r>
            <a:endParaRPr lang="pt-BR" sz="500" b="1" dirty="0"/>
          </a:p>
        </p:txBody>
      </p:sp>
      <p:sp>
        <p:nvSpPr>
          <p:cNvPr id="125" name="CaixaDeTexto 124">
            <a:extLst>
              <a:ext uri="{FF2B5EF4-FFF2-40B4-BE49-F238E27FC236}">
                <a16:creationId xmlns="" xmlns:a16="http://schemas.microsoft.com/office/drawing/2014/main" id="{0D71A516-E110-633C-0A98-CE2CF2B3D254}"/>
              </a:ext>
            </a:extLst>
          </p:cNvPr>
          <p:cNvSpPr txBox="1"/>
          <p:nvPr/>
        </p:nvSpPr>
        <p:spPr>
          <a:xfrm>
            <a:off x="2677069" y="3528623"/>
            <a:ext cx="755503" cy="3441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DIORF</a:t>
            </a:r>
          </a:p>
          <a:p>
            <a:pPr algn="ctr"/>
            <a:r>
              <a:rPr lang="pt-BR" sz="500" dirty="0"/>
              <a:t>Diretoria de Orçamento e Finanças dos Fundos</a:t>
            </a:r>
          </a:p>
          <a:p>
            <a:pPr algn="ctr"/>
            <a:r>
              <a:rPr lang="pt-BR" sz="500" b="1" dirty="0"/>
              <a:t>Diogo Cezar Sousa Correa</a:t>
            </a:r>
          </a:p>
        </p:txBody>
      </p:sp>
      <p:sp>
        <p:nvSpPr>
          <p:cNvPr id="127" name="CaixaDeTexto 126">
            <a:extLst>
              <a:ext uri="{FF2B5EF4-FFF2-40B4-BE49-F238E27FC236}">
                <a16:creationId xmlns="" xmlns:a16="http://schemas.microsoft.com/office/drawing/2014/main" id="{E62DC604-3AA2-AB5F-F6A8-4050C18E38D9}"/>
              </a:ext>
            </a:extLst>
          </p:cNvPr>
          <p:cNvSpPr txBox="1"/>
          <p:nvPr/>
        </p:nvSpPr>
        <p:spPr>
          <a:xfrm>
            <a:off x="2677069" y="3897316"/>
            <a:ext cx="756786" cy="344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GEORF</a:t>
            </a:r>
          </a:p>
          <a:p>
            <a:pPr algn="ctr"/>
            <a:r>
              <a:rPr lang="pt-BR" sz="500" dirty="0"/>
              <a:t>Gerência de Execução Orçamentária dos Fundos</a:t>
            </a:r>
          </a:p>
          <a:p>
            <a:pPr algn="ctr"/>
            <a:r>
              <a:rPr lang="pt-BR" sz="500" b="1" dirty="0"/>
              <a:t>Ana Leticia L. V. de Castro</a:t>
            </a:r>
          </a:p>
        </p:txBody>
      </p:sp>
      <p:sp>
        <p:nvSpPr>
          <p:cNvPr id="128" name="CaixaDeTexto 127">
            <a:extLst>
              <a:ext uri="{FF2B5EF4-FFF2-40B4-BE49-F238E27FC236}">
                <a16:creationId xmlns="" xmlns:a16="http://schemas.microsoft.com/office/drawing/2014/main" id="{3174085A-DF8E-3520-A226-65DCB17DA411}"/>
              </a:ext>
            </a:extLst>
          </p:cNvPr>
          <p:cNvSpPr txBox="1"/>
          <p:nvPr/>
        </p:nvSpPr>
        <p:spPr>
          <a:xfrm>
            <a:off x="2677069" y="4264000"/>
            <a:ext cx="756786" cy="344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GEFIF</a:t>
            </a:r>
          </a:p>
          <a:p>
            <a:pPr algn="ctr"/>
            <a:r>
              <a:rPr lang="pt-BR" sz="500" dirty="0"/>
              <a:t>Gerência de Execução Financeira dos Fundos</a:t>
            </a:r>
          </a:p>
          <a:p>
            <a:pPr algn="ctr"/>
            <a:r>
              <a:rPr lang="pt-BR" sz="500" b="1" dirty="0"/>
              <a:t>Robson Pacheco Da Silva</a:t>
            </a:r>
          </a:p>
        </p:txBody>
      </p:sp>
      <p:sp>
        <p:nvSpPr>
          <p:cNvPr id="129" name="CaixaDeTexto 128">
            <a:extLst>
              <a:ext uri="{FF2B5EF4-FFF2-40B4-BE49-F238E27FC236}">
                <a16:creationId xmlns="" xmlns:a16="http://schemas.microsoft.com/office/drawing/2014/main" id="{F460BE5D-BC59-E49A-33B6-0CC5056754B9}"/>
              </a:ext>
            </a:extLst>
          </p:cNvPr>
          <p:cNvSpPr txBox="1"/>
          <p:nvPr/>
        </p:nvSpPr>
        <p:spPr>
          <a:xfrm>
            <a:off x="3474654" y="2707943"/>
            <a:ext cx="803748" cy="2671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GETRANS</a:t>
            </a:r>
          </a:p>
          <a:p>
            <a:pPr algn="ctr"/>
            <a:r>
              <a:rPr lang="pt-BR" sz="500" dirty="0"/>
              <a:t>Gerência de Transportes</a:t>
            </a:r>
          </a:p>
          <a:p>
            <a:pPr algn="ctr"/>
            <a:r>
              <a:rPr lang="pt-BR" sz="500" b="1" dirty="0"/>
              <a:t>Thiago de Paula</a:t>
            </a:r>
          </a:p>
        </p:txBody>
      </p:sp>
      <p:sp>
        <p:nvSpPr>
          <p:cNvPr id="130" name="CaixaDeTexto 129">
            <a:extLst>
              <a:ext uri="{FF2B5EF4-FFF2-40B4-BE49-F238E27FC236}">
                <a16:creationId xmlns="" xmlns:a16="http://schemas.microsoft.com/office/drawing/2014/main" id="{C2130AB3-86E6-77FC-3D9C-B49A899647C5}"/>
              </a:ext>
            </a:extLst>
          </p:cNvPr>
          <p:cNvSpPr txBox="1"/>
          <p:nvPr/>
        </p:nvSpPr>
        <p:spPr>
          <a:xfrm>
            <a:off x="3467638" y="1758036"/>
            <a:ext cx="803748" cy="267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DILOG</a:t>
            </a:r>
          </a:p>
          <a:p>
            <a:pPr algn="ctr"/>
            <a:r>
              <a:rPr lang="pt-BR" sz="500" dirty="0"/>
              <a:t>Diretoria de Logística</a:t>
            </a:r>
          </a:p>
          <a:p>
            <a:pPr algn="ctr"/>
            <a:r>
              <a:rPr lang="pt-BR" sz="500" b="1" dirty="0" err="1"/>
              <a:t>Danniel</a:t>
            </a:r>
            <a:r>
              <a:rPr lang="pt-BR" sz="500" b="1" dirty="0"/>
              <a:t> de Moraes Machado</a:t>
            </a:r>
          </a:p>
        </p:txBody>
      </p:sp>
      <p:sp>
        <p:nvSpPr>
          <p:cNvPr id="131" name="CaixaDeTexto 130">
            <a:extLst>
              <a:ext uri="{FF2B5EF4-FFF2-40B4-BE49-F238E27FC236}">
                <a16:creationId xmlns="" xmlns:a16="http://schemas.microsoft.com/office/drawing/2014/main" id="{1ED234A5-C985-0D2E-A6EB-CF0DFC0E814C}"/>
              </a:ext>
            </a:extLst>
          </p:cNvPr>
          <p:cNvSpPr txBox="1"/>
          <p:nvPr/>
        </p:nvSpPr>
        <p:spPr>
          <a:xfrm>
            <a:off x="3467637" y="2046313"/>
            <a:ext cx="803749" cy="3441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GEAP</a:t>
            </a:r>
          </a:p>
          <a:p>
            <a:pPr algn="ctr"/>
            <a:r>
              <a:rPr lang="pt-BR" sz="500" dirty="0"/>
              <a:t>Gerência de Arquivo e Protocolo</a:t>
            </a:r>
          </a:p>
          <a:p>
            <a:pPr algn="ctr"/>
            <a:r>
              <a:rPr lang="pt-BR" sz="500" b="1" dirty="0" smtClean="0"/>
              <a:t>Pedro Alexander Costa</a:t>
            </a:r>
            <a:endParaRPr lang="pt-BR" sz="500" b="1" dirty="0"/>
          </a:p>
        </p:txBody>
      </p:sp>
      <p:sp>
        <p:nvSpPr>
          <p:cNvPr id="133" name="CaixaDeTexto 132">
            <a:extLst>
              <a:ext uri="{FF2B5EF4-FFF2-40B4-BE49-F238E27FC236}">
                <a16:creationId xmlns="" xmlns:a16="http://schemas.microsoft.com/office/drawing/2014/main" id="{4D0827F6-ACD7-08C7-DB41-BA3EE6443FD1}"/>
              </a:ext>
            </a:extLst>
          </p:cNvPr>
          <p:cNvSpPr txBox="1"/>
          <p:nvPr/>
        </p:nvSpPr>
        <p:spPr>
          <a:xfrm>
            <a:off x="3467638" y="2409932"/>
            <a:ext cx="803748" cy="26718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GEMAT</a:t>
            </a:r>
          </a:p>
          <a:p>
            <a:pPr algn="ctr"/>
            <a:r>
              <a:rPr lang="pt-BR" sz="500" dirty="0"/>
              <a:t>Gerência de Material</a:t>
            </a:r>
          </a:p>
          <a:p>
            <a:pPr algn="ctr"/>
            <a:r>
              <a:rPr lang="pt-BR" sz="500" b="1" dirty="0"/>
              <a:t>Danilo Medrado</a:t>
            </a:r>
          </a:p>
        </p:txBody>
      </p:sp>
      <p:sp>
        <p:nvSpPr>
          <p:cNvPr id="134" name="CaixaDeTexto 133">
            <a:extLst>
              <a:ext uri="{FF2B5EF4-FFF2-40B4-BE49-F238E27FC236}">
                <a16:creationId xmlns="" xmlns:a16="http://schemas.microsoft.com/office/drawing/2014/main" id="{69F0CFC8-9033-9FA9-F497-DF7BF533F441}"/>
              </a:ext>
            </a:extLst>
          </p:cNvPr>
          <p:cNvSpPr txBox="1"/>
          <p:nvPr/>
        </p:nvSpPr>
        <p:spPr>
          <a:xfrm>
            <a:off x="3461431" y="2996495"/>
            <a:ext cx="802638" cy="344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DIPAT</a:t>
            </a:r>
            <a:endParaRPr lang="pt-BR" sz="500" b="1" dirty="0"/>
          </a:p>
          <a:p>
            <a:pPr algn="ctr"/>
            <a:r>
              <a:rPr lang="pt-BR" sz="500" dirty="0" smtClean="0"/>
              <a:t>Diretoria de </a:t>
            </a:r>
            <a:r>
              <a:rPr lang="pt-BR" sz="500" dirty="0"/>
              <a:t>Controle Patrimonial</a:t>
            </a:r>
          </a:p>
          <a:p>
            <a:pPr algn="ctr"/>
            <a:r>
              <a:rPr lang="pt-BR" sz="500" b="1" dirty="0"/>
              <a:t>Valdir Genivaldo</a:t>
            </a:r>
          </a:p>
        </p:txBody>
      </p:sp>
      <p:sp>
        <p:nvSpPr>
          <p:cNvPr id="136" name="CaixaDeTexto 135">
            <a:extLst>
              <a:ext uri="{FF2B5EF4-FFF2-40B4-BE49-F238E27FC236}">
                <a16:creationId xmlns="" xmlns:a16="http://schemas.microsoft.com/office/drawing/2014/main" id="{934C3764-7F8D-4397-D698-FB3FB5DEF906}"/>
              </a:ext>
            </a:extLst>
          </p:cNvPr>
          <p:cNvSpPr txBox="1"/>
          <p:nvPr/>
        </p:nvSpPr>
        <p:spPr>
          <a:xfrm>
            <a:off x="3461431" y="3370176"/>
            <a:ext cx="802638" cy="3441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DEARQ</a:t>
            </a:r>
          </a:p>
          <a:p>
            <a:pPr algn="ctr"/>
            <a:r>
              <a:rPr lang="pt-BR" sz="500" dirty="0"/>
              <a:t>Diretoria de Engenharia, Arquitetura e Projetos</a:t>
            </a:r>
          </a:p>
          <a:p>
            <a:pPr algn="ctr"/>
            <a:r>
              <a:rPr lang="pt-BR" sz="500" b="1" dirty="0"/>
              <a:t>Dayse Martins</a:t>
            </a:r>
          </a:p>
        </p:txBody>
      </p:sp>
      <p:sp>
        <p:nvSpPr>
          <p:cNvPr id="137" name="CaixaDeTexto 136">
            <a:extLst>
              <a:ext uri="{FF2B5EF4-FFF2-40B4-BE49-F238E27FC236}">
                <a16:creationId xmlns="" xmlns:a16="http://schemas.microsoft.com/office/drawing/2014/main" id="{2F0A311E-3428-579C-70E4-3D24984785DD}"/>
              </a:ext>
            </a:extLst>
          </p:cNvPr>
          <p:cNvSpPr txBox="1"/>
          <p:nvPr/>
        </p:nvSpPr>
        <p:spPr>
          <a:xfrm>
            <a:off x="3461431" y="3744037"/>
            <a:ext cx="802638" cy="267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DINF</a:t>
            </a:r>
            <a:endParaRPr lang="pt-BR" sz="500" b="1" dirty="0"/>
          </a:p>
          <a:p>
            <a:pPr algn="ctr"/>
            <a:r>
              <a:rPr lang="pt-BR" sz="500" dirty="0"/>
              <a:t>Diretoria de </a:t>
            </a:r>
            <a:r>
              <a:rPr lang="pt-BR" sz="500" dirty="0" smtClean="0"/>
              <a:t>Infraestrutura</a:t>
            </a:r>
          </a:p>
          <a:p>
            <a:pPr algn="ctr"/>
            <a:r>
              <a:rPr lang="pt-BR" sz="500" b="1" dirty="0" smtClean="0"/>
              <a:t>Alisson </a:t>
            </a:r>
            <a:r>
              <a:rPr lang="pt-BR" sz="500" b="1" dirty="0"/>
              <a:t>França</a:t>
            </a:r>
          </a:p>
        </p:txBody>
      </p:sp>
      <p:sp>
        <p:nvSpPr>
          <p:cNvPr id="149" name="CaixaDeTexto 148">
            <a:extLst>
              <a:ext uri="{FF2B5EF4-FFF2-40B4-BE49-F238E27FC236}">
                <a16:creationId xmlns="" xmlns:a16="http://schemas.microsoft.com/office/drawing/2014/main" id="{FF7FAC19-1DFE-FE81-01EE-F65951BF0AE0}"/>
              </a:ext>
            </a:extLst>
          </p:cNvPr>
          <p:cNvSpPr txBox="1"/>
          <p:nvPr/>
        </p:nvSpPr>
        <p:spPr>
          <a:xfrm>
            <a:off x="4335449" y="977871"/>
            <a:ext cx="4523601" cy="2671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                                                    SUBSAS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                                                        Subsecretaria de Assistência Social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                                                       </a:t>
            </a:r>
            <a:r>
              <a:rPr lang="pt-BR" sz="500" b="1" dirty="0" err="1">
                <a:solidFill>
                  <a:schemeClr val="bg1"/>
                </a:solidFill>
              </a:rPr>
              <a:t>Coracy</a:t>
            </a:r>
            <a:r>
              <a:rPr lang="pt-BR" sz="500" b="1" dirty="0">
                <a:solidFill>
                  <a:schemeClr val="bg1"/>
                </a:solidFill>
              </a:rPr>
              <a:t> Coelho </a:t>
            </a:r>
            <a:r>
              <a:rPr lang="pt-BR" sz="500" b="1" dirty="0" err="1">
                <a:solidFill>
                  <a:schemeClr val="bg1"/>
                </a:solidFill>
              </a:rPr>
              <a:t>Chavante</a:t>
            </a:r>
            <a:endParaRPr lang="pt-BR" sz="500" b="1" dirty="0">
              <a:solidFill>
                <a:schemeClr val="bg1"/>
              </a:solidFill>
            </a:endParaRPr>
          </a:p>
        </p:txBody>
      </p:sp>
      <p:sp>
        <p:nvSpPr>
          <p:cNvPr id="150" name="CaixaDeTexto 149">
            <a:extLst>
              <a:ext uri="{FF2B5EF4-FFF2-40B4-BE49-F238E27FC236}">
                <a16:creationId xmlns="" xmlns:a16="http://schemas.microsoft.com/office/drawing/2014/main" id="{17027994-00A4-30E0-9026-E51D17C49B05}"/>
              </a:ext>
            </a:extLst>
          </p:cNvPr>
          <p:cNvSpPr txBox="1"/>
          <p:nvPr/>
        </p:nvSpPr>
        <p:spPr>
          <a:xfrm>
            <a:off x="4335449" y="1396631"/>
            <a:ext cx="1359388" cy="267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CPSB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Proteção Social Básica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Daiana Brito</a:t>
            </a:r>
          </a:p>
        </p:txBody>
      </p:sp>
      <p:sp>
        <p:nvSpPr>
          <p:cNvPr id="151" name="CaixaDeTexto 150">
            <a:extLst>
              <a:ext uri="{FF2B5EF4-FFF2-40B4-BE49-F238E27FC236}">
                <a16:creationId xmlns="" xmlns:a16="http://schemas.microsoft.com/office/drawing/2014/main" id="{F41C741F-57BF-1F55-97B1-2456A24A5D26}"/>
              </a:ext>
            </a:extLst>
          </p:cNvPr>
          <p:cNvSpPr txBox="1"/>
          <p:nvPr/>
        </p:nvSpPr>
        <p:spPr>
          <a:xfrm>
            <a:off x="5719950" y="1396631"/>
            <a:ext cx="1047223" cy="3441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CPSA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Proteção Social Especial de Alta Complexidade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Felipe </a:t>
            </a:r>
            <a:r>
              <a:rPr lang="pt-BR" sz="500" b="1" dirty="0" err="1">
                <a:solidFill>
                  <a:schemeClr val="bg1"/>
                </a:solidFill>
              </a:rPr>
              <a:t>Areda</a:t>
            </a:r>
            <a:endParaRPr lang="pt-BR" sz="500" b="1" dirty="0">
              <a:solidFill>
                <a:schemeClr val="bg1"/>
              </a:solidFill>
            </a:endParaRPr>
          </a:p>
        </p:txBody>
      </p:sp>
      <p:sp>
        <p:nvSpPr>
          <p:cNvPr id="152" name="CaixaDeTexto 151">
            <a:extLst>
              <a:ext uri="{FF2B5EF4-FFF2-40B4-BE49-F238E27FC236}">
                <a16:creationId xmlns="" xmlns:a16="http://schemas.microsoft.com/office/drawing/2014/main" id="{903D8DED-1192-DBB0-36F4-37C36CBAF0D9}"/>
              </a:ext>
            </a:extLst>
          </p:cNvPr>
          <p:cNvSpPr txBox="1"/>
          <p:nvPr/>
        </p:nvSpPr>
        <p:spPr>
          <a:xfrm>
            <a:off x="7811827" y="1701431"/>
            <a:ext cx="1047223" cy="4210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CTRAR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Gestão de Transferência de Renda e Cadastro Único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Débora Franco</a:t>
            </a:r>
          </a:p>
        </p:txBody>
      </p:sp>
      <p:sp>
        <p:nvSpPr>
          <p:cNvPr id="153" name="CaixaDeTexto 152">
            <a:extLst>
              <a:ext uri="{FF2B5EF4-FFF2-40B4-BE49-F238E27FC236}">
                <a16:creationId xmlns="" xmlns:a16="http://schemas.microsoft.com/office/drawing/2014/main" id="{D8A003DD-18F5-8306-FD17-271C2A57ECA4}"/>
              </a:ext>
            </a:extLst>
          </p:cNvPr>
          <p:cNvSpPr txBox="1"/>
          <p:nvPr/>
        </p:nvSpPr>
        <p:spPr>
          <a:xfrm>
            <a:off x="7618254" y="1093417"/>
            <a:ext cx="1240507" cy="267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>
                <a:solidFill>
                  <a:schemeClr val="bg1"/>
                </a:solidFill>
              </a:rPr>
              <a:t>UNIBS</a:t>
            </a:r>
            <a:endParaRPr lang="pt-BR" sz="500" b="1" dirty="0">
              <a:solidFill>
                <a:schemeClr val="bg1"/>
              </a:solidFill>
            </a:endParaRP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Unidade de Benefícios Socioassistenciais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Thais Mandarino de Albuquerque</a:t>
            </a:r>
          </a:p>
        </p:txBody>
      </p:sp>
      <p:sp>
        <p:nvSpPr>
          <p:cNvPr id="154" name="CaixaDeTexto 153">
            <a:extLst>
              <a:ext uri="{FF2B5EF4-FFF2-40B4-BE49-F238E27FC236}">
                <a16:creationId xmlns="" xmlns:a16="http://schemas.microsoft.com/office/drawing/2014/main" id="{C4034B60-3F59-CBF7-E4FF-1D2E5B809050}"/>
              </a:ext>
            </a:extLst>
          </p:cNvPr>
          <p:cNvSpPr txBox="1"/>
          <p:nvPr/>
        </p:nvSpPr>
        <p:spPr>
          <a:xfrm>
            <a:off x="4332737" y="1099307"/>
            <a:ext cx="917678" cy="267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UNIPAR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Unidade de Parceria do SUAS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Marcela Costa O. Bianchini</a:t>
            </a:r>
          </a:p>
        </p:txBody>
      </p:sp>
      <p:sp>
        <p:nvSpPr>
          <p:cNvPr id="187" name="CaixaDeTexto 186">
            <a:extLst>
              <a:ext uri="{FF2B5EF4-FFF2-40B4-BE49-F238E27FC236}">
                <a16:creationId xmlns="" xmlns:a16="http://schemas.microsoft.com/office/drawing/2014/main" id="{C184552B-3829-5181-6A78-DD438E531118}"/>
              </a:ext>
            </a:extLst>
          </p:cNvPr>
          <p:cNvSpPr txBox="1"/>
          <p:nvPr/>
        </p:nvSpPr>
        <p:spPr>
          <a:xfrm>
            <a:off x="4335449" y="1687007"/>
            <a:ext cx="1359388" cy="267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DPSM</a:t>
            </a:r>
          </a:p>
          <a:p>
            <a:pPr algn="ctr"/>
            <a:r>
              <a:rPr lang="pt-BR" sz="500" dirty="0"/>
              <a:t>Diretoria de Proteção Social Móvel</a:t>
            </a:r>
          </a:p>
          <a:p>
            <a:pPr algn="ctr"/>
            <a:r>
              <a:rPr lang="pt-BR" sz="500" b="1" dirty="0"/>
              <a:t>Sinara Silva de Deus</a:t>
            </a:r>
          </a:p>
        </p:txBody>
      </p:sp>
      <p:sp>
        <p:nvSpPr>
          <p:cNvPr id="188" name="CaixaDeTexto 187">
            <a:extLst>
              <a:ext uri="{FF2B5EF4-FFF2-40B4-BE49-F238E27FC236}">
                <a16:creationId xmlns="" xmlns:a16="http://schemas.microsoft.com/office/drawing/2014/main" id="{758B0939-BE97-8E16-B9E1-19A5347E662A}"/>
              </a:ext>
            </a:extLst>
          </p:cNvPr>
          <p:cNvSpPr txBox="1"/>
          <p:nvPr/>
        </p:nvSpPr>
        <p:spPr>
          <a:xfrm>
            <a:off x="4335449" y="1977383"/>
            <a:ext cx="1359388" cy="267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CRAS Móvel</a:t>
            </a:r>
          </a:p>
          <a:p>
            <a:pPr algn="ctr"/>
            <a:r>
              <a:rPr lang="pt-BR" sz="500" dirty="0"/>
              <a:t>Centro de Referência de Assistência Social Móvel</a:t>
            </a:r>
          </a:p>
          <a:p>
            <a:pPr algn="ctr"/>
            <a:r>
              <a:rPr lang="pt-BR" sz="500" b="1" dirty="0" smtClean="0"/>
              <a:t>Simone de Lourdes Campos Maia</a:t>
            </a:r>
            <a:endParaRPr lang="pt-BR" sz="500" b="1" dirty="0"/>
          </a:p>
        </p:txBody>
      </p:sp>
      <p:sp>
        <p:nvSpPr>
          <p:cNvPr id="189" name="CaixaDeTexto 188">
            <a:extLst>
              <a:ext uri="{FF2B5EF4-FFF2-40B4-BE49-F238E27FC236}">
                <a16:creationId xmlns="" xmlns:a16="http://schemas.microsoft.com/office/drawing/2014/main" id="{A5D6AF82-CB31-A2B7-E29A-9128C9306975}"/>
              </a:ext>
            </a:extLst>
          </p:cNvPr>
          <p:cNvSpPr txBox="1"/>
          <p:nvPr/>
        </p:nvSpPr>
        <p:spPr>
          <a:xfrm>
            <a:off x="4335449" y="2265635"/>
            <a:ext cx="1359388" cy="267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DAIF</a:t>
            </a:r>
          </a:p>
          <a:p>
            <a:pPr algn="ctr"/>
            <a:r>
              <a:rPr lang="pt-BR" sz="500" dirty="0"/>
              <a:t>Diretoria de Atenção Integral às Famílias</a:t>
            </a:r>
          </a:p>
          <a:p>
            <a:pPr algn="ctr"/>
            <a:r>
              <a:rPr lang="pt-BR" sz="500" b="1" dirty="0"/>
              <a:t>Delma Borges</a:t>
            </a:r>
          </a:p>
        </p:txBody>
      </p:sp>
      <p:sp>
        <p:nvSpPr>
          <p:cNvPr id="190" name="CaixaDeTexto 189">
            <a:extLst>
              <a:ext uri="{FF2B5EF4-FFF2-40B4-BE49-F238E27FC236}">
                <a16:creationId xmlns="" xmlns:a16="http://schemas.microsoft.com/office/drawing/2014/main" id="{B4144F58-2173-40C0-8347-1A8B9596463A}"/>
              </a:ext>
            </a:extLst>
          </p:cNvPr>
          <p:cNvSpPr txBox="1"/>
          <p:nvPr/>
        </p:nvSpPr>
        <p:spPr>
          <a:xfrm>
            <a:off x="4335449" y="2555680"/>
            <a:ext cx="1359388" cy="2336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CRAS</a:t>
            </a:r>
          </a:p>
          <a:p>
            <a:pPr algn="ctr"/>
            <a:r>
              <a:rPr lang="pt-BR" sz="500" dirty="0"/>
              <a:t>Centro de Referência de Assistência Social</a:t>
            </a:r>
          </a:p>
          <a:p>
            <a:pPr algn="ctr"/>
            <a:r>
              <a:rPr lang="pt-BR" sz="450" b="1" dirty="0" err="1" smtClean="0"/>
              <a:t>Arapoanga</a:t>
            </a:r>
            <a:r>
              <a:rPr lang="pt-BR" sz="450" b="1" dirty="0" smtClean="0"/>
              <a:t> </a:t>
            </a:r>
            <a:r>
              <a:rPr lang="pt-BR" sz="450" b="1" dirty="0"/>
              <a:t>– Renata Rodrigues</a:t>
            </a:r>
            <a:endParaRPr lang="pt-BR" sz="450" dirty="0"/>
          </a:p>
          <a:p>
            <a:pPr algn="ctr"/>
            <a:r>
              <a:rPr lang="pt-BR" sz="450" b="1" dirty="0"/>
              <a:t>Areal/Águas Claras – </a:t>
            </a:r>
            <a:r>
              <a:rPr lang="pt-BR" sz="450" b="1" dirty="0" err="1"/>
              <a:t>Keula</a:t>
            </a:r>
            <a:r>
              <a:rPr lang="pt-BR" sz="450" b="1" dirty="0"/>
              <a:t> da Silva</a:t>
            </a:r>
            <a:endParaRPr lang="pt-BR" sz="450" dirty="0"/>
          </a:p>
          <a:p>
            <a:pPr algn="ctr"/>
            <a:r>
              <a:rPr lang="pt-BR" sz="450" b="1" dirty="0"/>
              <a:t>Brasília – </a:t>
            </a:r>
            <a:r>
              <a:rPr lang="pt-BR" sz="450" b="1" dirty="0" err="1"/>
              <a:t>Nathália</a:t>
            </a:r>
            <a:r>
              <a:rPr lang="pt-BR" sz="450" b="1" dirty="0"/>
              <a:t> de Freitas</a:t>
            </a:r>
            <a:endParaRPr lang="pt-BR" sz="450" dirty="0"/>
          </a:p>
          <a:p>
            <a:pPr algn="ctr"/>
            <a:r>
              <a:rPr lang="pt-BR" sz="450" b="1" dirty="0" err="1"/>
              <a:t>Brazlândia</a:t>
            </a:r>
            <a:r>
              <a:rPr lang="pt-BR" sz="450" b="1" dirty="0"/>
              <a:t> – </a:t>
            </a:r>
            <a:r>
              <a:rPr lang="pt-BR" sz="450" b="1" dirty="0" err="1"/>
              <a:t>Josilene</a:t>
            </a:r>
            <a:r>
              <a:rPr lang="pt-BR" sz="450" b="1" dirty="0"/>
              <a:t> Fonseca</a:t>
            </a:r>
            <a:endParaRPr lang="pt-BR" sz="450" dirty="0"/>
          </a:p>
          <a:p>
            <a:pPr algn="ctr"/>
            <a:r>
              <a:rPr lang="pt-BR" sz="450" b="1" dirty="0" err="1"/>
              <a:t>Candangolândia</a:t>
            </a:r>
            <a:r>
              <a:rPr lang="pt-BR" sz="450" b="1" dirty="0"/>
              <a:t> – Valéria Lima</a:t>
            </a:r>
            <a:endParaRPr lang="pt-BR" sz="450" dirty="0"/>
          </a:p>
          <a:p>
            <a:pPr algn="ctr"/>
            <a:r>
              <a:rPr lang="pt-BR" sz="450" b="1" dirty="0"/>
              <a:t>Ceilândia Norte – Rosinei Faria</a:t>
            </a:r>
            <a:endParaRPr lang="pt-BR" sz="450" dirty="0"/>
          </a:p>
          <a:p>
            <a:pPr algn="ctr"/>
            <a:r>
              <a:rPr lang="pt-BR" sz="450" b="1" dirty="0"/>
              <a:t>Ceilândia P. Sul – </a:t>
            </a:r>
            <a:r>
              <a:rPr lang="pt-BR" sz="450" b="1" dirty="0" err="1"/>
              <a:t>Marciene</a:t>
            </a:r>
            <a:r>
              <a:rPr lang="pt-BR" sz="450" b="1" dirty="0"/>
              <a:t> da Silva </a:t>
            </a:r>
            <a:endParaRPr lang="pt-BR" sz="450" dirty="0"/>
          </a:p>
          <a:p>
            <a:pPr algn="ctr"/>
            <a:r>
              <a:rPr lang="pt-BR" sz="450" b="1" dirty="0"/>
              <a:t>Ceilândia Sul – </a:t>
            </a:r>
            <a:r>
              <a:rPr lang="pt-BR" sz="450" b="1" dirty="0" err="1"/>
              <a:t>Roseni</a:t>
            </a:r>
            <a:r>
              <a:rPr lang="pt-BR" sz="450" b="1" dirty="0"/>
              <a:t> Faria</a:t>
            </a:r>
            <a:endParaRPr lang="pt-BR" sz="450" dirty="0"/>
          </a:p>
          <a:p>
            <a:pPr algn="ctr"/>
            <a:r>
              <a:rPr lang="pt-BR" sz="450" b="1" dirty="0"/>
              <a:t>Estrutural – </a:t>
            </a:r>
            <a:r>
              <a:rPr lang="pt-BR" sz="450" b="1" dirty="0" err="1"/>
              <a:t>Kamylla</a:t>
            </a:r>
            <a:r>
              <a:rPr lang="pt-BR" sz="450" b="1" dirty="0"/>
              <a:t> Rodrigues</a:t>
            </a:r>
            <a:endParaRPr lang="pt-BR" sz="450" dirty="0"/>
          </a:p>
          <a:p>
            <a:pPr algn="ctr"/>
            <a:r>
              <a:rPr lang="pt-BR" sz="450" b="1" dirty="0"/>
              <a:t>Gama – Valéria Costa</a:t>
            </a:r>
            <a:endParaRPr lang="pt-BR" sz="450" dirty="0"/>
          </a:p>
          <a:p>
            <a:pPr algn="ctr"/>
            <a:r>
              <a:rPr lang="pt-BR" sz="450" b="1" dirty="0"/>
              <a:t>Guará – Viviane Monteiro</a:t>
            </a:r>
            <a:endParaRPr lang="pt-BR" sz="450" dirty="0"/>
          </a:p>
          <a:p>
            <a:pPr algn="ctr"/>
            <a:r>
              <a:rPr lang="pt-BR" sz="450" b="1" dirty="0" err="1"/>
              <a:t>Itapoã</a:t>
            </a:r>
            <a:r>
              <a:rPr lang="pt-BR" sz="450" b="1" dirty="0"/>
              <a:t> – Keila Medina</a:t>
            </a:r>
            <a:endParaRPr lang="pt-BR" sz="450" dirty="0"/>
          </a:p>
          <a:p>
            <a:pPr algn="ctr"/>
            <a:r>
              <a:rPr lang="pt-BR" sz="450" b="1" dirty="0" err="1"/>
              <a:t>Itapoã</a:t>
            </a:r>
            <a:r>
              <a:rPr lang="pt-BR" sz="450" b="1" dirty="0"/>
              <a:t> Parque </a:t>
            </a:r>
            <a:r>
              <a:rPr lang="pt-BR" sz="450" b="1" dirty="0" smtClean="0"/>
              <a:t>- </a:t>
            </a:r>
            <a:endParaRPr lang="pt-BR" sz="450" dirty="0"/>
          </a:p>
          <a:p>
            <a:pPr algn="ctr"/>
            <a:r>
              <a:rPr lang="pt-BR" sz="450" b="1" dirty="0"/>
              <a:t>N. Bandeirante – Adriana Flores</a:t>
            </a:r>
            <a:endParaRPr lang="pt-BR" sz="450" dirty="0"/>
          </a:p>
          <a:p>
            <a:pPr algn="ctr"/>
            <a:r>
              <a:rPr lang="pt-BR" sz="450" b="1" dirty="0"/>
              <a:t>Paranoá – </a:t>
            </a:r>
            <a:r>
              <a:rPr lang="pt-BR" sz="450" b="1" dirty="0" err="1"/>
              <a:t>Irvana</a:t>
            </a:r>
            <a:r>
              <a:rPr lang="pt-BR" sz="450" b="1" dirty="0"/>
              <a:t> Fernandes</a:t>
            </a:r>
            <a:endParaRPr lang="pt-BR" sz="450" dirty="0"/>
          </a:p>
          <a:p>
            <a:pPr algn="ctr"/>
            <a:r>
              <a:rPr lang="pt-BR" sz="450" b="1" dirty="0" smtClean="0"/>
              <a:t>Planaltina – Alessandro da Silva</a:t>
            </a:r>
            <a:endParaRPr lang="pt-BR" sz="450" dirty="0" smtClean="0"/>
          </a:p>
          <a:p>
            <a:pPr algn="ctr"/>
            <a:r>
              <a:rPr lang="pt-BR" sz="450" b="1" dirty="0" smtClean="0"/>
              <a:t>Porto Rico – </a:t>
            </a:r>
            <a:r>
              <a:rPr lang="pt-BR" sz="450" b="1" dirty="0" err="1" smtClean="0"/>
              <a:t>Zilmaria</a:t>
            </a:r>
            <a:r>
              <a:rPr lang="pt-BR" sz="450" b="1" dirty="0" smtClean="0"/>
              <a:t> Alves da Silva </a:t>
            </a:r>
            <a:endParaRPr lang="pt-BR" sz="450" dirty="0" smtClean="0"/>
          </a:p>
          <a:p>
            <a:pPr algn="ctr"/>
            <a:r>
              <a:rPr lang="pt-BR" sz="450" b="1" dirty="0" err="1" smtClean="0"/>
              <a:t>Rec</a:t>
            </a:r>
            <a:r>
              <a:rPr lang="pt-BR" sz="450" b="1" dirty="0" smtClean="0"/>
              <a:t> das Emas – Kátia de Jesus</a:t>
            </a:r>
            <a:endParaRPr lang="pt-BR" sz="450" dirty="0" smtClean="0"/>
          </a:p>
          <a:p>
            <a:pPr algn="ctr"/>
            <a:r>
              <a:rPr lang="pt-BR" sz="450" b="1" dirty="0" err="1" smtClean="0"/>
              <a:t>Rec</a:t>
            </a:r>
            <a:r>
              <a:rPr lang="pt-BR" sz="450" b="1" dirty="0" smtClean="0"/>
              <a:t> das Emas II – Thiago da Silva</a:t>
            </a:r>
            <a:endParaRPr lang="pt-BR" sz="450" dirty="0" smtClean="0"/>
          </a:p>
          <a:p>
            <a:pPr algn="ctr"/>
            <a:r>
              <a:rPr lang="pt-BR" sz="450" b="1" dirty="0" smtClean="0"/>
              <a:t>Riacho Fundo I – Samantha Correa</a:t>
            </a:r>
            <a:endParaRPr lang="pt-BR" sz="450" dirty="0" smtClean="0"/>
          </a:p>
          <a:p>
            <a:pPr algn="ctr"/>
            <a:r>
              <a:rPr lang="pt-BR" sz="450" b="1" dirty="0" smtClean="0"/>
              <a:t>Riacho Fundo II – Paolo de Sousa</a:t>
            </a:r>
            <a:endParaRPr lang="pt-BR" sz="450" dirty="0" smtClean="0"/>
          </a:p>
          <a:p>
            <a:pPr algn="ctr"/>
            <a:r>
              <a:rPr lang="pt-BR" sz="450" b="1" dirty="0" smtClean="0"/>
              <a:t>Samambaia </a:t>
            </a:r>
            <a:r>
              <a:rPr lang="pt-BR" sz="450" b="1" dirty="0"/>
              <a:t>– Roberta Leite</a:t>
            </a:r>
            <a:endParaRPr lang="pt-BR" sz="450" dirty="0"/>
          </a:p>
          <a:p>
            <a:pPr algn="ctr"/>
            <a:r>
              <a:rPr lang="pt-BR" sz="450" b="1" dirty="0"/>
              <a:t>Samambaia Exp. – Ana Luíza Souza</a:t>
            </a:r>
            <a:endParaRPr lang="pt-BR" sz="450" dirty="0"/>
          </a:p>
          <a:p>
            <a:pPr algn="ctr"/>
            <a:r>
              <a:rPr lang="pt-BR" sz="450" b="1" dirty="0"/>
              <a:t>Santa Maria – Shirley Pereira</a:t>
            </a:r>
            <a:endParaRPr lang="pt-BR" sz="450" dirty="0"/>
          </a:p>
          <a:p>
            <a:pPr algn="ctr"/>
            <a:r>
              <a:rPr lang="pt-BR" sz="450" b="1" dirty="0"/>
              <a:t>São Sebastião – Jean Vitor Candido</a:t>
            </a:r>
            <a:endParaRPr lang="pt-BR" sz="450" dirty="0"/>
          </a:p>
          <a:p>
            <a:pPr algn="ctr"/>
            <a:r>
              <a:rPr lang="pt-BR" sz="450" b="1" dirty="0"/>
              <a:t>Sobradinho I – Mônica Diógenes</a:t>
            </a:r>
            <a:endParaRPr lang="pt-BR" sz="450" dirty="0"/>
          </a:p>
          <a:p>
            <a:pPr algn="ctr"/>
            <a:r>
              <a:rPr lang="pt-BR" sz="450" b="1" dirty="0"/>
              <a:t>Sobradinho II – Verônica Inácio</a:t>
            </a:r>
            <a:endParaRPr lang="pt-BR" sz="450" dirty="0"/>
          </a:p>
          <a:p>
            <a:pPr algn="ctr"/>
            <a:r>
              <a:rPr lang="pt-BR" sz="450" b="1" dirty="0"/>
              <a:t>Sobradinho/</a:t>
            </a:r>
            <a:r>
              <a:rPr lang="pt-BR" sz="450" b="1" dirty="0" err="1"/>
              <a:t>Fercal</a:t>
            </a:r>
            <a:r>
              <a:rPr lang="pt-BR" sz="450" b="1" dirty="0"/>
              <a:t> – Diana Maria</a:t>
            </a:r>
            <a:endParaRPr lang="pt-BR" sz="450" dirty="0"/>
          </a:p>
          <a:p>
            <a:pPr algn="ctr"/>
            <a:r>
              <a:rPr lang="pt-BR" sz="450" b="1" dirty="0"/>
              <a:t>Sol Nascente -  Luíza Souza</a:t>
            </a:r>
            <a:endParaRPr lang="pt-BR" sz="450" dirty="0"/>
          </a:p>
          <a:p>
            <a:pPr algn="ctr"/>
            <a:r>
              <a:rPr lang="pt-BR" sz="450" b="1" dirty="0"/>
              <a:t>Taguatinga – Luiz Carlos de Oliveira</a:t>
            </a:r>
            <a:endParaRPr lang="pt-BR" sz="450" dirty="0"/>
          </a:p>
          <a:p>
            <a:pPr algn="ctr"/>
            <a:r>
              <a:rPr lang="pt-BR" sz="450" b="1" dirty="0"/>
              <a:t>Varjão – Karoline </a:t>
            </a:r>
            <a:r>
              <a:rPr lang="pt-BR" sz="450" b="1" dirty="0" smtClean="0"/>
              <a:t>Souza</a:t>
            </a:r>
          </a:p>
        </p:txBody>
      </p:sp>
      <p:sp>
        <p:nvSpPr>
          <p:cNvPr id="191" name="CaixaDeTexto 190">
            <a:extLst>
              <a:ext uri="{FF2B5EF4-FFF2-40B4-BE49-F238E27FC236}">
                <a16:creationId xmlns="" xmlns:a16="http://schemas.microsoft.com/office/drawing/2014/main" id="{983D9036-0125-6B07-BBF0-EFF23E274B47}"/>
              </a:ext>
            </a:extLst>
          </p:cNvPr>
          <p:cNvSpPr txBox="1"/>
          <p:nvPr/>
        </p:nvSpPr>
        <p:spPr>
          <a:xfrm>
            <a:off x="4344586" y="4915522"/>
            <a:ext cx="1359389" cy="3441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DICON</a:t>
            </a:r>
          </a:p>
          <a:p>
            <a:pPr algn="ctr"/>
            <a:r>
              <a:rPr lang="pt-BR" sz="500" dirty="0"/>
              <a:t>Diretoria do Serviço  de Convivência e Fortalecimento de Vínculos</a:t>
            </a:r>
          </a:p>
          <a:p>
            <a:pPr algn="ctr"/>
            <a:r>
              <a:rPr lang="pt-BR" sz="500" b="1" dirty="0"/>
              <a:t>Priscila Eller Aranha</a:t>
            </a:r>
          </a:p>
        </p:txBody>
      </p:sp>
      <p:sp>
        <p:nvSpPr>
          <p:cNvPr id="193" name="CaixaDeTexto 192">
            <a:extLst>
              <a:ext uri="{FF2B5EF4-FFF2-40B4-BE49-F238E27FC236}">
                <a16:creationId xmlns="" xmlns:a16="http://schemas.microsoft.com/office/drawing/2014/main" id="{CEFB5216-B477-6D21-DC69-5BB240271A36}"/>
              </a:ext>
            </a:extLst>
          </p:cNvPr>
          <p:cNvSpPr txBox="1"/>
          <p:nvPr/>
        </p:nvSpPr>
        <p:spPr>
          <a:xfrm>
            <a:off x="4332737" y="5282766"/>
            <a:ext cx="1359388" cy="15752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CCFV</a:t>
            </a:r>
            <a:endParaRPr lang="pt-BR" sz="500" b="1" dirty="0"/>
          </a:p>
          <a:p>
            <a:pPr algn="ctr"/>
            <a:r>
              <a:rPr lang="pt-BR" sz="500" dirty="0"/>
              <a:t>Centro de Convivência e Fortalecimento de </a:t>
            </a:r>
            <a:r>
              <a:rPr lang="pt-BR" sz="500" dirty="0" smtClean="0"/>
              <a:t>Vínculos</a:t>
            </a:r>
            <a:endParaRPr lang="pt-BR" sz="500" dirty="0"/>
          </a:p>
          <a:p>
            <a:pPr algn="ctr"/>
            <a:r>
              <a:rPr lang="pt-BR" sz="500" b="1" dirty="0"/>
              <a:t>Bernardo Sayão – André Carvalho</a:t>
            </a:r>
          </a:p>
          <a:p>
            <a:pPr algn="ctr"/>
            <a:r>
              <a:rPr lang="pt-BR" sz="500" b="1" dirty="0"/>
              <a:t>Brazlândia Central – Marcelo Teixeirense</a:t>
            </a:r>
          </a:p>
          <a:p>
            <a:pPr algn="ctr"/>
            <a:r>
              <a:rPr lang="pt-BR" sz="500" b="1" dirty="0"/>
              <a:t>Ceilândia N – Maria Ledinalva</a:t>
            </a:r>
          </a:p>
          <a:p>
            <a:pPr algn="ctr"/>
            <a:r>
              <a:rPr lang="pt-BR" sz="500" b="1" dirty="0"/>
              <a:t>Ceilândia S – Ricardo Fogaça</a:t>
            </a:r>
          </a:p>
          <a:p>
            <a:pPr algn="ctr"/>
            <a:r>
              <a:rPr lang="pt-BR" sz="500" b="1" dirty="0"/>
              <a:t>Divinéia – Adileia Carvalho</a:t>
            </a:r>
          </a:p>
          <a:p>
            <a:pPr algn="ctr"/>
            <a:r>
              <a:rPr lang="pt-BR" sz="500" b="1" dirty="0"/>
              <a:t>Estrutural – Regina Maria</a:t>
            </a:r>
          </a:p>
          <a:p>
            <a:pPr algn="ctr"/>
            <a:r>
              <a:rPr lang="pt-BR" sz="500" b="1" dirty="0"/>
              <a:t>Gama Leste – Simone Correa</a:t>
            </a:r>
          </a:p>
          <a:p>
            <a:pPr algn="ctr"/>
            <a:r>
              <a:rPr lang="pt-BR" sz="500" b="1" dirty="0"/>
              <a:t>Gama Oeste – Rosana Matos</a:t>
            </a:r>
          </a:p>
          <a:p>
            <a:pPr algn="ctr"/>
            <a:r>
              <a:rPr lang="pt-BR" sz="500" b="1" dirty="0"/>
              <a:t>Gama Sul – Flávia Sena</a:t>
            </a:r>
          </a:p>
          <a:p>
            <a:pPr algn="ctr"/>
            <a:r>
              <a:rPr lang="pt-BR" sz="500" b="1" dirty="0"/>
              <a:t>Granja das Oliveiras – Rafaela Rabelo</a:t>
            </a:r>
          </a:p>
          <a:p>
            <a:pPr algn="ctr"/>
            <a:r>
              <a:rPr lang="pt-BR" sz="500" b="1" dirty="0"/>
              <a:t>Paranoá – André Luiz Vianna</a:t>
            </a:r>
          </a:p>
          <a:p>
            <a:pPr algn="ctr"/>
            <a:r>
              <a:rPr lang="pt-BR" sz="500" b="1" dirty="0"/>
              <a:t>Planaltina Central – Isac Almeida Silva</a:t>
            </a:r>
          </a:p>
          <a:p>
            <a:pPr algn="ctr"/>
            <a:r>
              <a:rPr lang="pt-BR" sz="500" b="1" dirty="0"/>
              <a:t>Riacho Fundo I – Juventino Oliveira</a:t>
            </a:r>
          </a:p>
          <a:p>
            <a:pPr algn="ctr"/>
            <a:r>
              <a:rPr lang="pt-BR" sz="500" b="1" dirty="0"/>
              <a:t>Santa Maria – Walber </a:t>
            </a:r>
            <a:r>
              <a:rPr lang="pt-BR" sz="500" b="1" dirty="0" smtClean="0"/>
              <a:t>Carvalho</a:t>
            </a:r>
          </a:p>
          <a:p>
            <a:pPr algn="ctr"/>
            <a:r>
              <a:rPr lang="pt-BR" sz="500" b="1" dirty="0" smtClean="0"/>
              <a:t>São Sebastião – Simone Correa</a:t>
            </a:r>
            <a:endParaRPr lang="pt-BR" sz="500" b="1" dirty="0"/>
          </a:p>
          <a:p>
            <a:pPr algn="ctr"/>
            <a:r>
              <a:rPr lang="pt-BR" sz="500" b="1" dirty="0"/>
              <a:t>Sobradinho – Emilson Marques</a:t>
            </a:r>
          </a:p>
          <a:p>
            <a:pPr algn="ctr"/>
            <a:r>
              <a:rPr lang="pt-BR" sz="500" b="1" dirty="0"/>
              <a:t>Taguatinga Mozart – Marta Lima </a:t>
            </a:r>
            <a:r>
              <a:rPr lang="pt-BR" sz="500" b="1" dirty="0" smtClean="0"/>
              <a:t>Ovides</a:t>
            </a:r>
          </a:p>
        </p:txBody>
      </p:sp>
      <p:sp>
        <p:nvSpPr>
          <p:cNvPr id="196" name="CaixaDeTexto 195">
            <a:extLst>
              <a:ext uri="{FF2B5EF4-FFF2-40B4-BE49-F238E27FC236}">
                <a16:creationId xmlns="" xmlns:a16="http://schemas.microsoft.com/office/drawing/2014/main" id="{2171B292-4ECC-6D21-B738-10310E98CAAA}"/>
              </a:ext>
            </a:extLst>
          </p:cNvPr>
          <p:cNvSpPr txBox="1"/>
          <p:nvPr/>
        </p:nvSpPr>
        <p:spPr>
          <a:xfrm>
            <a:off x="6818428" y="1761902"/>
            <a:ext cx="947965" cy="421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DISEFI</a:t>
            </a:r>
          </a:p>
          <a:p>
            <a:pPr algn="ctr"/>
            <a:r>
              <a:rPr lang="pt-BR" sz="500" dirty="0"/>
              <a:t>Diretoria de Serviços Especializados a Famílias e Indivíduos</a:t>
            </a:r>
          </a:p>
          <a:p>
            <a:pPr algn="ctr"/>
            <a:r>
              <a:rPr lang="pt-BR" sz="500" b="1" dirty="0"/>
              <a:t>Karen Cristine B. da Costa</a:t>
            </a:r>
          </a:p>
        </p:txBody>
      </p:sp>
      <p:sp>
        <p:nvSpPr>
          <p:cNvPr id="197" name="CaixaDeTexto 196">
            <a:extLst>
              <a:ext uri="{FF2B5EF4-FFF2-40B4-BE49-F238E27FC236}">
                <a16:creationId xmlns="" xmlns:a16="http://schemas.microsoft.com/office/drawing/2014/main" id="{5D134071-93CA-BA9F-5C95-96394E58E464}"/>
              </a:ext>
            </a:extLst>
          </p:cNvPr>
          <p:cNvSpPr txBox="1"/>
          <p:nvPr/>
        </p:nvSpPr>
        <p:spPr>
          <a:xfrm>
            <a:off x="6813690" y="2225512"/>
            <a:ext cx="955117" cy="11905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CREAS</a:t>
            </a:r>
          </a:p>
          <a:p>
            <a:pPr algn="ctr"/>
            <a:r>
              <a:rPr lang="pt-BR" sz="500" dirty="0"/>
              <a:t>Centro de Referência Especializado de Assistência Social</a:t>
            </a:r>
          </a:p>
          <a:p>
            <a:pPr algn="ctr"/>
            <a:r>
              <a:rPr lang="pt-BR" sz="500" b="1" dirty="0"/>
              <a:t>Brasília – </a:t>
            </a:r>
            <a:r>
              <a:rPr lang="pt-BR" sz="500" b="1" dirty="0" err="1"/>
              <a:t>Natany</a:t>
            </a:r>
            <a:r>
              <a:rPr lang="pt-BR" sz="500" b="1" dirty="0"/>
              <a:t> Rodrigues</a:t>
            </a:r>
          </a:p>
          <a:p>
            <a:pPr algn="ctr"/>
            <a:r>
              <a:rPr lang="pt-BR" sz="500" b="1" dirty="0"/>
              <a:t>Brazlândia – Flávia Ribeiro</a:t>
            </a:r>
          </a:p>
          <a:p>
            <a:pPr algn="ctr"/>
            <a:r>
              <a:rPr lang="pt-BR" sz="500" b="1" dirty="0"/>
              <a:t>Ceilândia – Daniella Pimenta</a:t>
            </a:r>
          </a:p>
          <a:p>
            <a:pPr algn="ctr"/>
            <a:r>
              <a:rPr lang="pt-BR" sz="500" b="1" dirty="0"/>
              <a:t>Estrutural – Guilherme Lima</a:t>
            </a:r>
          </a:p>
          <a:p>
            <a:pPr algn="ctr"/>
            <a:r>
              <a:rPr lang="pt-BR" sz="500" b="1" dirty="0"/>
              <a:t>Gama – </a:t>
            </a:r>
            <a:r>
              <a:rPr lang="pt-BR" sz="500" b="1" dirty="0" err="1"/>
              <a:t>Layla</a:t>
            </a:r>
            <a:r>
              <a:rPr lang="pt-BR" sz="500" b="1" dirty="0"/>
              <a:t> Raquel</a:t>
            </a:r>
          </a:p>
          <a:p>
            <a:pPr algn="ctr"/>
            <a:r>
              <a:rPr lang="pt-BR" sz="500" b="1" dirty="0"/>
              <a:t>Planaltina – Marília Moreira</a:t>
            </a:r>
          </a:p>
          <a:p>
            <a:pPr algn="ctr"/>
            <a:r>
              <a:rPr lang="pt-BR" sz="500" b="1" dirty="0"/>
              <a:t>Samambaia – Lucas Clementino</a:t>
            </a:r>
          </a:p>
          <a:p>
            <a:pPr algn="ctr"/>
            <a:r>
              <a:rPr lang="pt-BR" sz="500" b="1" dirty="0"/>
              <a:t>Sobradinho – </a:t>
            </a:r>
            <a:r>
              <a:rPr lang="pt-BR" sz="500" b="1" dirty="0" smtClean="0"/>
              <a:t>Aline Flores</a:t>
            </a:r>
            <a:endParaRPr lang="pt-BR" sz="500" b="1" dirty="0"/>
          </a:p>
          <a:p>
            <a:pPr algn="ctr"/>
            <a:r>
              <a:rPr lang="pt-BR" sz="500" b="1" dirty="0"/>
              <a:t>Taguatinga – Amanda Campina</a:t>
            </a:r>
          </a:p>
          <a:p>
            <a:pPr algn="ctr"/>
            <a:r>
              <a:rPr lang="pt-BR" sz="500" b="1" dirty="0"/>
              <a:t>Diversidade – Felipe Queiroz</a:t>
            </a:r>
          </a:p>
          <a:p>
            <a:pPr algn="ctr"/>
            <a:r>
              <a:rPr lang="pt-BR" sz="500" b="1" dirty="0"/>
              <a:t>São Sebastião – Rafaella </a:t>
            </a:r>
            <a:r>
              <a:rPr lang="pt-BR" sz="500" b="1" dirty="0" err="1"/>
              <a:t>Camara</a:t>
            </a:r>
            <a:endParaRPr lang="pt-BR" sz="500" b="1" dirty="0"/>
          </a:p>
          <a:p>
            <a:pPr algn="ctr"/>
            <a:r>
              <a:rPr lang="pt-BR" sz="500" b="1" dirty="0"/>
              <a:t>N. Bandeirante – Eliane </a:t>
            </a:r>
            <a:r>
              <a:rPr lang="pt-BR" sz="500" b="1" dirty="0" smtClean="0"/>
              <a:t>Mendes</a:t>
            </a:r>
            <a:endParaRPr lang="pt-BR" sz="5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749AEB59-0403-30F0-6877-3ADA7804625D}"/>
              </a:ext>
            </a:extLst>
          </p:cNvPr>
          <p:cNvSpPr txBox="1"/>
          <p:nvPr/>
        </p:nvSpPr>
        <p:spPr>
          <a:xfrm>
            <a:off x="5721584" y="1765704"/>
            <a:ext cx="1048650" cy="267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DISA</a:t>
            </a:r>
          </a:p>
          <a:p>
            <a:pPr algn="ctr"/>
            <a:r>
              <a:rPr lang="pt-BR" sz="500" dirty="0"/>
              <a:t>Diretoria de Serviços de Acolhimento</a:t>
            </a:r>
          </a:p>
          <a:p>
            <a:pPr algn="ctr"/>
            <a:r>
              <a:rPr lang="pt-BR" sz="500" b="1" dirty="0"/>
              <a:t>Daura Meneses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A864477F-3734-98CC-E70C-CDCDE4D3ACF8}"/>
              </a:ext>
            </a:extLst>
          </p:cNvPr>
          <p:cNvSpPr txBox="1"/>
          <p:nvPr/>
        </p:nvSpPr>
        <p:spPr>
          <a:xfrm>
            <a:off x="5722206" y="2054076"/>
            <a:ext cx="1048650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GEACAJ</a:t>
            </a:r>
          </a:p>
          <a:p>
            <a:pPr algn="ctr"/>
            <a:r>
              <a:rPr lang="pt-BR" sz="500" dirty="0"/>
              <a:t>Gerência de Serviços de Acolhimento para Crianças, Adolescentes e Jovens</a:t>
            </a:r>
          </a:p>
          <a:p>
            <a:pPr algn="ctr"/>
            <a:r>
              <a:rPr lang="pt-BR" sz="500" b="1" dirty="0"/>
              <a:t>Brígida </a:t>
            </a:r>
            <a:r>
              <a:rPr lang="pt-BR" sz="500" b="1" dirty="0" err="1"/>
              <a:t>Sconofi</a:t>
            </a:r>
            <a:endParaRPr lang="pt-BR" sz="500" b="1" dirty="0"/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3B93CD61-031D-1B14-A1C9-7F4D248EA516}"/>
              </a:ext>
            </a:extLst>
          </p:cNvPr>
          <p:cNvSpPr txBox="1"/>
          <p:nvPr/>
        </p:nvSpPr>
        <p:spPr>
          <a:xfrm>
            <a:off x="6814894" y="3951137"/>
            <a:ext cx="952703" cy="421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GESEAS</a:t>
            </a:r>
          </a:p>
          <a:p>
            <a:pPr algn="ctr"/>
            <a:r>
              <a:rPr lang="pt-BR" sz="500" dirty="0"/>
              <a:t>Gerência de Serviços Especializados em Abordagem Social</a:t>
            </a:r>
          </a:p>
          <a:p>
            <a:pPr algn="ctr"/>
            <a:r>
              <a:rPr lang="pt-BR" sz="500" b="1" dirty="0"/>
              <a:t>André Luiz T. Santoro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7EDA4B42-24FB-0F6F-9ADE-A8D441694CBD}"/>
              </a:ext>
            </a:extLst>
          </p:cNvPr>
          <p:cNvSpPr txBox="1"/>
          <p:nvPr/>
        </p:nvSpPr>
        <p:spPr>
          <a:xfrm>
            <a:off x="5722518" y="2425055"/>
            <a:ext cx="1047223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SAICA I</a:t>
            </a:r>
          </a:p>
          <a:p>
            <a:pPr algn="ctr"/>
            <a:r>
              <a:rPr lang="pt-BR" sz="500" dirty="0"/>
              <a:t>Serviço de Acolhimento Institucional para Crianças e Adolescentes I</a:t>
            </a:r>
          </a:p>
          <a:p>
            <a:pPr algn="ctr"/>
            <a:r>
              <a:rPr lang="pt-BR" sz="500" b="1" dirty="0" smtClean="0"/>
              <a:t>Aline Pereira da Costa</a:t>
            </a:r>
            <a:endParaRPr lang="pt-BR" sz="500" b="1" dirty="0"/>
          </a:p>
        </p:txBody>
      </p: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DF89270D-A5DA-C3DB-91E7-FD2B0AD6C359}"/>
              </a:ext>
            </a:extLst>
          </p:cNvPr>
          <p:cNvSpPr txBox="1"/>
          <p:nvPr/>
        </p:nvSpPr>
        <p:spPr>
          <a:xfrm>
            <a:off x="5725317" y="2790371"/>
            <a:ext cx="1047224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SAICA II</a:t>
            </a:r>
          </a:p>
          <a:p>
            <a:pPr algn="ctr"/>
            <a:r>
              <a:rPr lang="pt-BR" sz="500" dirty="0"/>
              <a:t>Serviço de Acolhimento Institucional para Crianças e Adolescentes II</a:t>
            </a:r>
          </a:p>
          <a:p>
            <a:pPr algn="ctr"/>
            <a:r>
              <a:rPr lang="pt-BR" sz="500" b="1" dirty="0"/>
              <a:t>Célio de Araújo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="" xmlns:a16="http://schemas.microsoft.com/office/drawing/2014/main" id="{82FA5328-B96D-ECAF-F759-23975F582049}"/>
              </a:ext>
            </a:extLst>
          </p:cNvPr>
          <p:cNvSpPr txBox="1"/>
          <p:nvPr/>
        </p:nvSpPr>
        <p:spPr>
          <a:xfrm>
            <a:off x="5724383" y="3159175"/>
            <a:ext cx="1047225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RJOVEM</a:t>
            </a:r>
          </a:p>
          <a:p>
            <a:pPr algn="ctr"/>
            <a:r>
              <a:rPr lang="pt-BR" sz="500" dirty="0"/>
              <a:t>Serviço de Acolhimento em República para Jovens</a:t>
            </a:r>
          </a:p>
          <a:p>
            <a:pPr algn="ctr"/>
            <a:r>
              <a:rPr lang="pt-BR" sz="500" b="1" dirty="0" err="1"/>
              <a:t>Thaynara</a:t>
            </a:r>
            <a:r>
              <a:rPr lang="pt-BR" sz="500" b="1" dirty="0"/>
              <a:t> </a:t>
            </a:r>
            <a:r>
              <a:rPr lang="pt-BR" sz="500" b="1" dirty="0" err="1"/>
              <a:t>Bezera</a:t>
            </a:r>
            <a:endParaRPr lang="pt-BR" sz="500" b="1" dirty="0"/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8975D355-7BA8-A346-127B-7C155D5BDD8C}"/>
              </a:ext>
            </a:extLst>
          </p:cNvPr>
          <p:cNvSpPr txBox="1"/>
          <p:nvPr/>
        </p:nvSpPr>
        <p:spPr>
          <a:xfrm>
            <a:off x="5723451" y="3524491"/>
            <a:ext cx="1047225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GEACAF</a:t>
            </a:r>
          </a:p>
          <a:p>
            <a:pPr algn="ctr"/>
            <a:r>
              <a:rPr lang="pt-BR" sz="500" dirty="0"/>
              <a:t>Gerência de Serviços de Acolhimento para Adultos e Famílias</a:t>
            </a:r>
          </a:p>
          <a:p>
            <a:pPr algn="ctr"/>
            <a:r>
              <a:rPr lang="pt-BR" sz="500" b="1" dirty="0"/>
              <a:t>Rafael Moreira Soares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="" xmlns:a16="http://schemas.microsoft.com/office/drawing/2014/main" id="{A0E5B693-1E59-9117-0A07-95C11E514518}"/>
              </a:ext>
            </a:extLst>
          </p:cNvPr>
          <p:cNvSpPr txBox="1"/>
          <p:nvPr/>
        </p:nvSpPr>
        <p:spPr>
          <a:xfrm>
            <a:off x="5722828" y="3895588"/>
            <a:ext cx="1048650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SAIAFA</a:t>
            </a:r>
          </a:p>
          <a:p>
            <a:pPr algn="ctr"/>
            <a:r>
              <a:rPr lang="pt-BR" sz="500" dirty="0"/>
              <a:t>Serviço de Acolhimento Institucional para Adultos e Famílias do Areal</a:t>
            </a:r>
          </a:p>
          <a:p>
            <a:pPr algn="ctr"/>
            <a:r>
              <a:rPr lang="pt-BR" sz="500" b="1" dirty="0"/>
              <a:t>Márcia Caetano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1E08FDCF-EDF6-B936-95CC-01CC5C30E5B0}"/>
              </a:ext>
            </a:extLst>
          </p:cNvPr>
          <p:cNvSpPr txBox="1"/>
          <p:nvPr/>
        </p:nvSpPr>
        <p:spPr>
          <a:xfrm>
            <a:off x="5723450" y="4267533"/>
            <a:ext cx="1048650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SAIM</a:t>
            </a:r>
          </a:p>
          <a:p>
            <a:pPr algn="ctr"/>
            <a:r>
              <a:rPr lang="pt-BR" sz="500" dirty="0"/>
              <a:t>Serviço de Acolhimento Institucional para Mulheres</a:t>
            </a:r>
          </a:p>
          <a:p>
            <a:pPr algn="ctr"/>
            <a:r>
              <a:rPr lang="pt-BR" sz="500" b="1" dirty="0" err="1"/>
              <a:t>Alamarque</a:t>
            </a:r>
            <a:r>
              <a:rPr lang="pt-BR" sz="500" b="1" dirty="0"/>
              <a:t> de Paula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="" xmlns:a16="http://schemas.microsoft.com/office/drawing/2014/main" id="{651C46AB-4F10-928B-477C-3E103C904D03}"/>
              </a:ext>
            </a:extLst>
          </p:cNvPr>
          <p:cNvSpPr txBox="1"/>
          <p:nvPr/>
        </p:nvSpPr>
        <p:spPr>
          <a:xfrm>
            <a:off x="5719949" y="4630982"/>
            <a:ext cx="1049579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GEADI</a:t>
            </a:r>
          </a:p>
          <a:p>
            <a:pPr algn="ctr"/>
            <a:r>
              <a:rPr lang="pt-BR" sz="500" dirty="0"/>
              <a:t>Gerência de Serviços de Acolhimento para Pessoas com Deficiência e Idosas</a:t>
            </a:r>
          </a:p>
          <a:p>
            <a:pPr algn="ctr"/>
            <a:r>
              <a:rPr lang="pt-BR" sz="500" b="1" dirty="0"/>
              <a:t>Maira Valadares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="" xmlns:a16="http://schemas.microsoft.com/office/drawing/2014/main" id="{07EDDA1F-4776-3ABB-6E17-D6B82A000C74}"/>
              </a:ext>
            </a:extLst>
          </p:cNvPr>
          <p:cNvSpPr txBox="1"/>
          <p:nvPr/>
        </p:nvSpPr>
        <p:spPr>
          <a:xfrm>
            <a:off x="5724072" y="5000805"/>
            <a:ext cx="1048650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SAIPI</a:t>
            </a:r>
          </a:p>
          <a:p>
            <a:pPr algn="ctr"/>
            <a:r>
              <a:rPr lang="pt-BR" sz="500" dirty="0"/>
              <a:t>Serviço de Acolhimento Institucional para Pessoas Idosas</a:t>
            </a:r>
          </a:p>
          <a:p>
            <a:pPr algn="ctr"/>
            <a:r>
              <a:rPr lang="pt-BR" sz="500" b="1" dirty="0" err="1"/>
              <a:t>Elissandra</a:t>
            </a:r>
            <a:r>
              <a:rPr lang="pt-BR" sz="500" b="1" dirty="0"/>
              <a:t> Leão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="" xmlns:a16="http://schemas.microsoft.com/office/drawing/2014/main" id="{52896234-8155-0357-2333-3AABF168E4A0}"/>
              </a:ext>
            </a:extLst>
          </p:cNvPr>
          <p:cNvSpPr txBox="1"/>
          <p:nvPr/>
        </p:nvSpPr>
        <p:spPr>
          <a:xfrm>
            <a:off x="5719949" y="5665388"/>
            <a:ext cx="1047224" cy="267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UPS24H</a:t>
            </a:r>
          </a:p>
          <a:p>
            <a:pPr algn="ctr"/>
            <a:r>
              <a:rPr lang="pt-BR" sz="500" dirty="0"/>
              <a:t>Unidade Proteção Social 24h</a:t>
            </a:r>
          </a:p>
          <a:p>
            <a:pPr algn="ctr"/>
            <a:r>
              <a:rPr lang="pt-BR" sz="500" b="1" dirty="0"/>
              <a:t>Euzébio Xavier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="" xmlns:a16="http://schemas.microsoft.com/office/drawing/2014/main" id="{D4899FA3-49B6-9DCA-E372-A978F80DDDBC}"/>
              </a:ext>
            </a:extLst>
          </p:cNvPr>
          <p:cNvSpPr txBox="1"/>
          <p:nvPr/>
        </p:nvSpPr>
        <p:spPr>
          <a:xfrm>
            <a:off x="7888156" y="1385398"/>
            <a:ext cx="970968" cy="2671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NUSEF</a:t>
            </a:r>
          </a:p>
          <a:p>
            <a:pPr algn="ctr"/>
            <a:r>
              <a:rPr lang="pt-BR" sz="500" dirty="0"/>
              <a:t>Núcleo de Serviços Funerários</a:t>
            </a:r>
          </a:p>
          <a:p>
            <a:pPr algn="ctr"/>
            <a:r>
              <a:rPr lang="pt-BR" sz="500" b="1" dirty="0"/>
              <a:t>Marcos dos Santos</a:t>
            </a:r>
          </a:p>
        </p:txBody>
      </p:sp>
      <p:sp>
        <p:nvSpPr>
          <p:cNvPr id="65" name="CaixaDeTexto 64">
            <a:extLst>
              <a:ext uri="{FF2B5EF4-FFF2-40B4-BE49-F238E27FC236}">
                <a16:creationId xmlns="" xmlns:a16="http://schemas.microsoft.com/office/drawing/2014/main" id="{55279542-DC86-6180-8ED2-235F1D786CDF}"/>
              </a:ext>
            </a:extLst>
          </p:cNvPr>
          <p:cNvSpPr txBox="1"/>
          <p:nvPr/>
        </p:nvSpPr>
        <p:spPr>
          <a:xfrm>
            <a:off x="7811538" y="2161062"/>
            <a:ext cx="1047223" cy="3441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DITRAR</a:t>
            </a:r>
            <a:endParaRPr lang="pt-BR" sz="500" b="1" dirty="0"/>
          </a:p>
          <a:p>
            <a:pPr algn="ctr"/>
            <a:r>
              <a:rPr lang="pt-BR" sz="500" dirty="0"/>
              <a:t>Diretoria de Gestão de </a:t>
            </a:r>
            <a:r>
              <a:rPr lang="pt-BR" sz="500" dirty="0" smtClean="0"/>
              <a:t>Transferência de Renda </a:t>
            </a:r>
            <a:r>
              <a:rPr lang="pt-BR" sz="500" dirty="0"/>
              <a:t>e Cadastro Único</a:t>
            </a:r>
          </a:p>
          <a:p>
            <a:pPr algn="ctr"/>
            <a:r>
              <a:rPr lang="pt-BR" sz="500" b="1" dirty="0"/>
              <a:t>Fernanda Mendes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="" xmlns:a16="http://schemas.microsoft.com/office/drawing/2014/main" id="{3B370E40-0E66-F180-8327-DBEDEFB7E08B}"/>
              </a:ext>
            </a:extLst>
          </p:cNvPr>
          <p:cNvSpPr txBox="1"/>
          <p:nvPr/>
        </p:nvSpPr>
        <p:spPr>
          <a:xfrm>
            <a:off x="7811538" y="2552911"/>
            <a:ext cx="1047223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GAF</a:t>
            </a:r>
          </a:p>
          <a:p>
            <a:pPr algn="ctr"/>
            <a:r>
              <a:rPr lang="pt-BR" sz="500" dirty="0"/>
              <a:t>Gerência de Acompanhamento e Fiscalização</a:t>
            </a:r>
          </a:p>
          <a:p>
            <a:pPr algn="ctr"/>
            <a:r>
              <a:rPr lang="pt-BR" sz="500" b="1" dirty="0"/>
              <a:t>Karen Pêssego Sampaio</a:t>
            </a:r>
          </a:p>
        </p:txBody>
      </p:sp>
      <p:sp>
        <p:nvSpPr>
          <p:cNvPr id="67" name="CaixaDeTexto 66">
            <a:extLst>
              <a:ext uri="{FF2B5EF4-FFF2-40B4-BE49-F238E27FC236}">
                <a16:creationId xmlns="" xmlns:a16="http://schemas.microsoft.com/office/drawing/2014/main" id="{11205885-1F9D-0912-6967-2103122B562A}"/>
              </a:ext>
            </a:extLst>
          </p:cNvPr>
          <p:cNvSpPr txBox="1"/>
          <p:nvPr/>
        </p:nvSpPr>
        <p:spPr>
          <a:xfrm>
            <a:off x="7811538" y="2936514"/>
            <a:ext cx="1047223" cy="421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GABTRC</a:t>
            </a:r>
          </a:p>
          <a:p>
            <a:pPr algn="ctr"/>
            <a:r>
              <a:rPr lang="pt-BR" sz="500" dirty="0"/>
              <a:t>Gerência de Administração de Benefícios de Transferência de Renda e Condicionalidades</a:t>
            </a:r>
          </a:p>
          <a:p>
            <a:pPr algn="ctr"/>
            <a:r>
              <a:rPr lang="pt-BR" sz="500" b="1" dirty="0"/>
              <a:t>Marco Aurélio Barbosa</a:t>
            </a:r>
          </a:p>
        </p:txBody>
      </p:sp>
      <p:sp>
        <p:nvSpPr>
          <p:cNvPr id="68" name="CaixaDeTexto 67">
            <a:extLst>
              <a:ext uri="{FF2B5EF4-FFF2-40B4-BE49-F238E27FC236}">
                <a16:creationId xmlns="" xmlns:a16="http://schemas.microsoft.com/office/drawing/2014/main" id="{4196F0B6-DD12-6934-7394-4055C5ED85AD}"/>
              </a:ext>
            </a:extLst>
          </p:cNvPr>
          <p:cNvSpPr txBox="1"/>
          <p:nvPr/>
        </p:nvSpPr>
        <p:spPr>
          <a:xfrm>
            <a:off x="7811538" y="3389975"/>
            <a:ext cx="1047223" cy="344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GOCUPD</a:t>
            </a:r>
          </a:p>
          <a:p>
            <a:pPr algn="ctr"/>
            <a:r>
              <a:rPr lang="pt-BR" sz="500" dirty="0"/>
              <a:t>Gerência de Operacionalização do Cad. Único e Produção de Dados</a:t>
            </a:r>
          </a:p>
          <a:p>
            <a:pPr algn="ctr"/>
            <a:r>
              <a:rPr lang="pt-BR" sz="500" b="1" dirty="0"/>
              <a:t>Francisco Marcos Araújo</a:t>
            </a:r>
          </a:p>
        </p:txBody>
      </p:sp>
      <p:sp>
        <p:nvSpPr>
          <p:cNvPr id="69" name="CaixaDeTexto 68">
            <a:extLst>
              <a:ext uri="{FF2B5EF4-FFF2-40B4-BE49-F238E27FC236}">
                <a16:creationId xmlns="" xmlns:a16="http://schemas.microsoft.com/office/drawing/2014/main" id="{A3FA48C4-C878-FDAC-2D01-525D505EB0BB}"/>
              </a:ext>
            </a:extLst>
          </p:cNvPr>
          <p:cNvSpPr txBox="1"/>
          <p:nvPr/>
        </p:nvSpPr>
        <p:spPr>
          <a:xfrm>
            <a:off x="8903906" y="979609"/>
            <a:ext cx="973406" cy="34412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SUGIP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Subsecretaria de Governança, Inovação e Educação Permanente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Rodrigo Moreira Freitas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="" xmlns:a16="http://schemas.microsoft.com/office/drawing/2014/main" id="{98103FDC-953F-8A65-3462-99B8E8C53EA1}"/>
              </a:ext>
            </a:extLst>
          </p:cNvPr>
          <p:cNvSpPr txBox="1"/>
          <p:nvPr/>
        </p:nvSpPr>
        <p:spPr>
          <a:xfrm>
            <a:off x="8903906" y="1355601"/>
            <a:ext cx="973406" cy="344128"/>
          </a:xfrm>
          <a:prstGeom prst="rect">
            <a:avLst/>
          </a:prstGeom>
          <a:solidFill>
            <a:srgbClr val="FF7979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COEP</a:t>
            </a:r>
          </a:p>
          <a:p>
            <a:pPr algn="ctr"/>
            <a:r>
              <a:rPr lang="pt-BR" sz="500" dirty="0"/>
              <a:t>Coordenação de Educação Permanente</a:t>
            </a:r>
          </a:p>
          <a:p>
            <a:pPr algn="ctr"/>
            <a:r>
              <a:rPr lang="pt-BR" sz="500" b="1" dirty="0"/>
              <a:t>Janine Cardoso M. Bastos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="" xmlns:a16="http://schemas.microsoft.com/office/drawing/2014/main" id="{342D3509-717D-DC10-7EF7-97D8CCE51BC8}"/>
              </a:ext>
            </a:extLst>
          </p:cNvPr>
          <p:cNvSpPr txBox="1"/>
          <p:nvPr/>
        </p:nvSpPr>
        <p:spPr>
          <a:xfrm>
            <a:off x="8902789" y="2040053"/>
            <a:ext cx="974522" cy="344128"/>
          </a:xfrm>
          <a:prstGeom prst="rect">
            <a:avLst/>
          </a:prstGeom>
          <a:solidFill>
            <a:srgbClr val="FF7979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COIG</a:t>
            </a:r>
          </a:p>
          <a:p>
            <a:pPr algn="ctr"/>
            <a:r>
              <a:rPr lang="pt-BR" sz="500" dirty="0"/>
              <a:t>Coordenação de Inovação e Governança</a:t>
            </a:r>
          </a:p>
          <a:p>
            <a:pPr algn="ctr"/>
            <a:r>
              <a:rPr lang="pt-BR" sz="500" b="1" dirty="0" err="1"/>
              <a:t>Dymas</a:t>
            </a:r>
            <a:r>
              <a:rPr lang="pt-BR" sz="500" b="1" dirty="0"/>
              <a:t> Junior de Souza Oliveira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="" xmlns:a16="http://schemas.microsoft.com/office/drawing/2014/main" id="{E5B87A5D-5CDD-1D98-68E5-897944E8A004}"/>
              </a:ext>
            </a:extLst>
          </p:cNvPr>
          <p:cNvSpPr txBox="1"/>
          <p:nvPr/>
        </p:nvSpPr>
        <p:spPr>
          <a:xfrm>
            <a:off x="8901491" y="1731228"/>
            <a:ext cx="974522" cy="267184"/>
          </a:xfrm>
          <a:prstGeom prst="rect">
            <a:avLst/>
          </a:prstGeom>
          <a:solidFill>
            <a:srgbClr val="FFAFAF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GFOR</a:t>
            </a:r>
            <a:endParaRPr lang="pt-BR" sz="500" b="1" dirty="0"/>
          </a:p>
          <a:p>
            <a:pPr algn="ctr"/>
            <a:r>
              <a:rPr lang="pt-BR" sz="500" dirty="0" smtClean="0"/>
              <a:t>Gerência de Formação</a:t>
            </a:r>
            <a:endParaRPr lang="pt-BR" sz="500" dirty="0"/>
          </a:p>
          <a:p>
            <a:pPr algn="ctr"/>
            <a:r>
              <a:rPr lang="pt-BR" sz="500" b="1" dirty="0" smtClean="0"/>
              <a:t>Ana Carolina Venceslau Santos</a:t>
            </a:r>
            <a:endParaRPr lang="pt-BR" sz="500" b="1" dirty="0"/>
          </a:p>
        </p:txBody>
      </p:sp>
      <p:sp>
        <p:nvSpPr>
          <p:cNvPr id="76" name="CaixaDeTexto 75">
            <a:extLst>
              <a:ext uri="{FF2B5EF4-FFF2-40B4-BE49-F238E27FC236}">
                <a16:creationId xmlns="" xmlns:a16="http://schemas.microsoft.com/office/drawing/2014/main" id="{BEDA1C18-06FA-0EF2-EE7D-FE2217201423}"/>
              </a:ext>
            </a:extLst>
          </p:cNvPr>
          <p:cNvSpPr txBox="1"/>
          <p:nvPr/>
        </p:nvSpPr>
        <p:spPr>
          <a:xfrm>
            <a:off x="9921339" y="977871"/>
            <a:ext cx="1028727" cy="34412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SUBSAN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Subsecretaria de Segurança 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Alimentar e Nutricional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Vanderlea Fátima Cremonini</a:t>
            </a:r>
          </a:p>
        </p:txBody>
      </p:sp>
      <p:sp>
        <p:nvSpPr>
          <p:cNvPr id="77" name="CaixaDeTexto 76">
            <a:extLst>
              <a:ext uri="{FF2B5EF4-FFF2-40B4-BE49-F238E27FC236}">
                <a16:creationId xmlns="" xmlns:a16="http://schemas.microsoft.com/office/drawing/2014/main" id="{7A3CB93A-C8A3-B2A4-14D2-CDED4233F88F}"/>
              </a:ext>
            </a:extLst>
          </p:cNvPr>
          <p:cNvSpPr txBox="1"/>
          <p:nvPr/>
        </p:nvSpPr>
        <p:spPr>
          <a:xfrm>
            <a:off x="9920038" y="1358159"/>
            <a:ext cx="1028726" cy="3441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CSAN</a:t>
            </a:r>
          </a:p>
          <a:p>
            <a:pPr algn="ctr"/>
            <a:r>
              <a:rPr lang="pt-BR" sz="500" dirty="0"/>
              <a:t>Coordenação de Segurança Alimentar e Nutricional</a:t>
            </a:r>
          </a:p>
          <a:p>
            <a:pPr algn="ctr"/>
            <a:r>
              <a:rPr lang="pt-BR" sz="500" b="1" dirty="0"/>
              <a:t>Clayton Andreoni Batista</a:t>
            </a:r>
          </a:p>
        </p:txBody>
      </p:sp>
      <p:sp>
        <p:nvSpPr>
          <p:cNvPr id="79" name="CaixaDeTexto 78">
            <a:extLst>
              <a:ext uri="{FF2B5EF4-FFF2-40B4-BE49-F238E27FC236}">
                <a16:creationId xmlns="" xmlns:a16="http://schemas.microsoft.com/office/drawing/2014/main" id="{C03403CF-6197-C8E0-7CAA-4322F186F1AD}"/>
              </a:ext>
            </a:extLst>
          </p:cNvPr>
          <p:cNvSpPr txBox="1"/>
          <p:nvPr/>
        </p:nvSpPr>
        <p:spPr>
          <a:xfrm>
            <a:off x="9920041" y="1734127"/>
            <a:ext cx="1028725" cy="3441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DIPSAN</a:t>
            </a:r>
            <a:endParaRPr lang="pt-BR" sz="500" b="1" dirty="0"/>
          </a:p>
          <a:p>
            <a:pPr algn="ctr"/>
            <a:r>
              <a:rPr lang="pt-BR" sz="500" dirty="0"/>
              <a:t>Diretoria </a:t>
            </a:r>
            <a:r>
              <a:rPr lang="pt-BR" sz="500" dirty="0" smtClean="0"/>
              <a:t>de Pactuações de </a:t>
            </a:r>
            <a:r>
              <a:rPr lang="pt-BR" sz="500" dirty="0"/>
              <a:t>Segurança Alimentar e Nutricional</a:t>
            </a:r>
          </a:p>
          <a:p>
            <a:pPr algn="ctr"/>
            <a:r>
              <a:rPr lang="pt-BR" sz="500" b="1" dirty="0"/>
              <a:t>Regina Mara Kowalczuk</a:t>
            </a:r>
          </a:p>
        </p:txBody>
      </p:sp>
      <p:sp>
        <p:nvSpPr>
          <p:cNvPr id="84" name="CaixaDeTexto 83">
            <a:extLst>
              <a:ext uri="{FF2B5EF4-FFF2-40B4-BE49-F238E27FC236}">
                <a16:creationId xmlns="" xmlns:a16="http://schemas.microsoft.com/office/drawing/2014/main" id="{44BDE906-E828-82B1-CBAD-EE90E40A7588}"/>
              </a:ext>
            </a:extLst>
          </p:cNvPr>
          <p:cNvSpPr txBox="1"/>
          <p:nvPr/>
        </p:nvSpPr>
        <p:spPr>
          <a:xfrm>
            <a:off x="9920042" y="2115235"/>
            <a:ext cx="1028724" cy="2671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DIPROSAN</a:t>
            </a:r>
            <a:endParaRPr lang="pt-BR" sz="500" b="1" dirty="0"/>
          </a:p>
          <a:p>
            <a:pPr algn="ctr"/>
            <a:r>
              <a:rPr lang="pt-BR" sz="500" dirty="0"/>
              <a:t>Diretoria de Programas Sociais</a:t>
            </a:r>
          </a:p>
          <a:p>
            <a:pPr algn="ctr"/>
            <a:r>
              <a:rPr lang="pt-BR" sz="500" b="1" dirty="0"/>
              <a:t>Tatieli Ramos Paz 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="" xmlns:a16="http://schemas.microsoft.com/office/drawing/2014/main" id="{9BE9F8D0-EB27-A97F-A5FF-B93A32C8592B}"/>
              </a:ext>
            </a:extLst>
          </p:cNvPr>
          <p:cNvSpPr txBox="1"/>
          <p:nvPr/>
        </p:nvSpPr>
        <p:spPr>
          <a:xfrm>
            <a:off x="9920041" y="2418262"/>
            <a:ext cx="1028723" cy="421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es-ES" sz="500" b="1" dirty="0" smtClean="0"/>
              <a:t>GEFISAN</a:t>
            </a:r>
            <a:endParaRPr lang="es-ES" sz="500" b="1" dirty="0"/>
          </a:p>
          <a:p>
            <a:pPr algn="ctr"/>
            <a:r>
              <a:rPr lang="pt-BR" sz="500" dirty="0"/>
              <a:t>Gerência de Fiscalização de Programas de Segurança Alimentar e Nutricional</a:t>
            </a:r>
          </a:p>
          <a:p>
            <a:pPr algn="ctr"/>
            <a:r>
              <a:rPr lang="es-ES" sz="500" b="1" dirty="0"/>
              <a:t>Rayane Lorrane Lima Franca</a:t>
            </a:r>
          </a:p>
        </p:txBody>
      </p:sp>
      <p:sp>
        <p:nvSpPr>
          <p:cNvPr id="86" name="CaixaDeTexto 85">
            <a:extLst>
              <a:ext uri="{FF2B5EF4-FFF2-40B4-BE49-F238E27FC236}">
                <a16:creationId xmlns="" xmlns:a16="http://schemas.microsoft.com/office/drawing/2014/main" id="{03DAA472-4C7B-CC04-B76F-B29041503914}"/>
              </a:ext>
            </a:extLst>
          </p:cNvPr>
          <p:cNvSpPr txBox="1"/>
          <p:nvPr/>
        </p:nvSpPr>
        <p:spPr>
          <a:xfrm>
            <a:off x="9920042" y="2875666"/>
            <a:ext cx="1028722" cy="3441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DIGESAN</a:t>
            </a:r>
            <a:endParaRPr lang="pt-BR" sz="500" b="1" dirty="0"/>
          </a:p>
          <a:p>
            <a:pPr algn="ctr"/>
            <a:r>
              <a:rPr lang="pt-BR" sz="500" dirty="0"/>
              <a:t>Diretoria de </a:t>
            </a:r>
            <a:r>
              <a:rPr lang="pt-BR" sz="500" dirty="0" smtClean="0"/>
              <a:t>Gestão </a:t>
            </a:r>
            <a:r>
              <a:rPr lang="pt-BR" sz="500" dirty="0"/>
              <a:t>de Equipamentos de Segurança Alimentar e Nutricional</a:t>
            </a:r>
          </a:p>
          <a:p>
            <a:pPr algn="ctr"/>
            <a:r>
              <a:rPr lang="pt-BR" sz="500" b="1" dirty="0"/>
              <a:t>Jadersson Calazans Garcia</a:t>
            </a:r>
          </a:p>
        </p:txBody>
      </p:sp>
      <p:sp>
        <p:nvSpPr>
          <p:cNvPr id="87" name="CaixaDeTexto 86">
            <a:extLst>
              <a:ext uri="{FF2B5EF4-FFF2-40B4-BE49-F238E27FC236}">
                <a16:creationId xmlns="" xmlns:a16="http://schemas.microsoft.com/office/drawing/2014/main" id="{C6EF0079-CB25-4651-E35C-444F26EA0B96}"/>
              </a:ext>
            </a:extLst>
          </p:cNvPr>
          <p:cNvSpPr txBox="1"/>
          <p:nvPr/>
        </p:nvSpPr>
        <p:spPr>
          <a:xfrm>
            <a:off x="9920041" y="3258306"/>
            <a:ext cx="1028721" cy="14982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es-ES" sz="500" b="1" dirty="0"/>
              <a:t>GERSAN</a:t>
            </a:r>
          </a:p>
          <a:p>
            <a:pPr algn="ctr"/>
            <a:r>
              <a:rPr lang="es-ES" sz="500" dirty="0"/>
              <a:t>Gerências Regionais de Segurança Alimentar e </a:t>
            </a:r>
            <a:r>
              <a:rPr lang="es-ES" sz="500" dirty="0" smtClean="0"/>
              <a:t>Nutricional</a:t>
            </a:r>
          </a:p>
          <a:p>
            <a:pPr algn="ctr"/>
            <a:r>
              <a:rPr lang="es-ES" sz="500" b="1" dirty="0" smtClean="0"/>
              <a:t>Arniqueira </a:t>
            </a:r>
            <a:r>
              <a:rPr lang="es-ES" sz="500" b="1" dirty="0"/>
              <a:t>– André dos Reis</a:t>
            </a:r>
          </a:p>
          <a:p>
            <a:pPr algn="ctr"/>
            <a:r>
              <a:rPr lang="es-ES" sz="500" b="1" dirty="0" smtClean="0"/>
              <a:t>Brazlândia – Bruno Simão</a:t>
            </a:r>
            <a:endParaRPr lang="es-ES" sz="500" b="1" dirty="0"/>
          </a:p>
          <a:p>
            <a:pPr algn="ctr"/>
            <a:r>
              <a:rPr lang="es-ES" sz="500" b="1" dirty="0" smtClean="0"/>
              <a:t>Ceilândia – Humberto Dultra</a:t>
            </a:r>
          </a:p>
          <a:p>
            <a:pPr algn="ctr"/>
            <a:r>
              <a:rPr lang="es-ES" sz="500" b="1" dirty="0" smtClean="0"/>
              <a:t>Estrutural – Thiago Honório</a:t>
            </a:r>
            <a:endParaRPr lang="es-ES" sz="500" b="1" dirty="0"/>
          </a:p>
          <a:p>
            <a:pPr algn="ctr"/>
            <a:r>
              <a:rPr lang="es-ES" sz="500" b="1" dirty="0"/>
              <a:t>Gama – Geyssianne da Costa</a:t>
            </a:r>
          </a:p>
          <a:p>
            <a:pPr algn="ctr"/>
            <a:r>
              <a:rPr lang="es-ES" sz="500" b="1" dirty="0"/>
              <a:t>Itapoã – </a:t>
            </a:r>
            <a:r>
              <a:rPr lang="es-ES" sz="500" b="1" dirty="0" smtClean="0"/>
              <a:t>Marilia Feliciano</a:t>
            </a:r>
            <a:endParaRPr lang="es-ES" sz="500" b="1" dirty="0"/>
          </a:p>
          <a:p>
            <a:pPr algn="ctr"/>
            <a:r>
              <a:rPr lang="es-ES" sz="500" b="1" dirty="0"/>
              <a:t>Paranoá – Clenilma Santiago</a:t>
            </a:r>
          </a:p>
          <a:p>
            <a:pPr algn="ctr"/>
            <a:r>
              <a:rPr lang="es-ES" sz="500" b="1" dirty="0"/>
              <a:t>Planaltina – </a:t>
            </a:r>
            <a:r>
              <a:rPr lang="es-ES" sz="500" b="1" dirty="0" smtClean="0"/>
              <a:t>Robson Lino</a:t>
            </a:r>
            <a:endParaRPr lang="es-ES" sz="500" b="1" dirty="0"/>
          </a:p>
          <a:p>
            <a:pPr algn="ctr"/>
            <a:r>
              <a:rPr lang="es-ES" sz="500" b="1" dirty="0"/>
              <a:t>Rec. Das Emas – Brunna Frota</a:t>
            </a:r>
          </a:p>
          <a:p>
            <a:pPr algn="ctr"/>
            <a:r>
              <a:rPr lang="es-ES" sz="500" b="1" dirty="0"/>
              <a:t>Riacho </a:t>
            </a:r>
            <a:r>
              <a:rPr lang="es-ES" sz="500" b="1" dirty="0" smtClean="0"/>
              <a:t>Fundo </a:t>
            </a:r>
            <a:r>
              <a:rPr lang="es-ES" sz="500" b="1" dirty="0"/>
              <a:t>– Danielle Batista</a:t>
            </a:r>
          </a:p>
          <a:p>
            <a:pPr algn="ctr"/>
            <a:r>
              <a:rPr lang="es-ES" sz="500" b="1" dirty="0"/>
              <a:t>Samambaia – </a:t>
            </a:r>
            <a:r>
              <a:rPr lang="es-ES" sz="500" b="1" dirty="0" smtClean="0"/>
              <a:t>Larissa Gildino</a:t>
            </a:r>
            <a:endParaRPr lang="es-ES" sz="500" b="1" dirty="0"/>
          </a:p>
          <a:p>
            <a:pPr algn="ctr"/>
            <a:r>
              <a:rPr lang="es-ES" sz="500" b="1" dirty="0"/>
              <a:t>Santa Maria – Senia </a:t>
            </a:r>
            <a:r>
              <a:rPr lang="es-ES" sz="500" b="1" dirty="0" smtClean="0"/>
              <a:t>Araújo</a:t>
            </a:r>
            <a:endParaRPr lang="es-ES" sz="500" b="1" dirty="0"/>
          </a:p>
          <a:p>
            <a:pPr algn="ctr"/>
            <a:r>
              <a:rPr lang="es-ES" sz="500" b="1" dirty="0"/>
              <a:t>São Sebastião – Elvis Viana</a:t>
            </a:r>
          </a:p>
          <a:p>
            <a:pPr algn="ctr"/>
            <a:r>
              <a:rPr lang="es-ES" sz="500" b="1" dirty="0"/>
              <a:t>Sobradinho – Flávio </a:t>
            </a:r>
            <a:r>
              <a:rPr lang="es-ES" sz="500" b="1" dirty="0" smtClean="0"/>
              <a:t>Vilas Boas</a:t>
            </a:r>
            <a:endParaRPr lang="es-ES" sz="500" b="1" dirty="0"/>
          </a:p>
          <a:p>
            <a:pPr algn="ctr"/>
            <a:r>
              <a:rPr lang="es-ES" sz="500" b="1" dirty="0"/>
              <a:t>Sol Nascente – Josenilson </a:t>
            </a:r>
            <a:r>
              <a:rPr lang="es-ES" sz="500" b="1" dirty="0" smtClean="0"/>
              <a:t>Barbosa</a:t>
            </a:r>
          </a:p>
          <a:p>
            <a:pPr algn="ctr"/>
            <a:r>
              <a:rPr lang="es-ES" sz="500" b="1" dirty="0" smtClean="0"/>
              <a:t>Pôr do Sol – Ana Paula Nakalski</a:t>
            </a:r>
            <a:endParaRPr lang="es-ES" sz="500" b="1" dirty="0"/>
          </a:p>
        </p:txBody>
      </p:sp>
      <p:sp>
        <p:nvSpPr>
          <p:cNvPr id="88" name="CaixaDeTexto 87">
            <a:extLst>
              <a:ext uri="{FF2B5EF4-FFF2-40B4-BE49-F238E27FC236}">
                <a16:creationId xmlns="" xmlns:a16="http://schemas.microsoft.com/office/drawing/2014/main" id="{0C9031FC-BF2A-6746-05D3-6443B97357AD}"/>
              </a:ext>
            </a:extLst>
          </p:cNvPr>
          <p:cNvSpPr txBox="1"/>
          <p:nvPr/>
        </p:nvSpPr>
        <p:spPr>
          <a:xfrm>
            <a:off x="5724694" y="5366003"/>
            <a:ext cx="1048650" cy="2671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C</a:t>
            </a:r>
            <a:r>
              <a:rPr lang="pt-BR" sz="500" b="1" dirty="0" smtClean="0"/>
              <a:t>ENTVAC</a:t>
            </a:r>
            <a:endParaRPr lang="pt-BR" sz="500" b="1" dirty="0"/>
          </a:p>
          <a:p>
            <a:pPr algn="ctr"/>
            <a:r>
              <a:rPr lang="pt-BR" sz="500" dirty="0"/>
              <a:t>Central de Vagas de Acolhimento</a:t>
            </a:r>
          </a:p>
          <a:p>
            <a:pPr algn="ctr"/>
            <a:r>
              <a:rPr lang="pt-BR" sz="500" b="1" dirty="0"/>
              <a:t>Geovane de Morais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6D43A3CF-0E11-0861-BE8B-42F8D7D1DC0E}"/>
              </a:ext>
            </a:extLst>
          </p:cNvPr>
          <p:cNvSpPr txBox="1"/>
          <p:nvPr/>
        </p:nvSpPr>
        <p:spPr>
          <a:xfrm>
            <a:off x="6813770" y="1383441"/>
            <a:ext cx="955330" cy="3441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CPSM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Coordenação de Proteção Social Especial de Média </a:t>
            </a:r>
            <a:r>
              <a:rPr lang="pt-BR" sz="500" b="1" dirty="0" smtClean="0">
                <a:solidFill>
                  <a:schemeClr val="bg1"/>
                </a:solidFill>
              </a:rPr>
              <a:t>Complexidade</a:t>
            </a:r>
          </a:p>
          <a:p>
            <a:pPr algn="ctr"/>
            <a:r>
              <a:rPr lang="pt-BR" sz="500" b="1" dirty="0" smtClean="0">
                <a:solidFill>
                  <a:schemeClr val="bg1"/>
                </a:solidFill>
              </a:rPr>
              <a:t>Aline Rose Inácio Pinho</a:t>
            </a:r>
            <a:endParaRPr lang="pt-BR" sz="500" b="1" dirty="0">
              <a:solidFill>
                <a:schemeClr val="bg1"/>
              </a:solidFill>
            </a:endParaRPr>
          </a:p>
        </p:txBody>
      </p:sp>
      <p:sp>
        <p:nvSpPr>
          <p:cNvPr id="64" name="CaixaDeTexto 63">
            <a:extLst>
              <a:ext uri="{FF2B5EF4-FFF2-40B4-BE49-F238E27FC236}">
                <a16:creationId xmlns="" xmlns:a16="http://schemas.microsoft.com/office/drawing/2014/main" id="{8CC3A398-7639-F7C7-59E9-A1DA385F9F32}"/>
              </a:ext>
            </a:extLst>
          </p:cNvPr>
          <p:cNvSpPr txBox="1"/>
          <p:nvPr/>
        </p:nvSpPr>
        <p:spPr>
          <a:xfrm>
            <a:off x="67440" y="764847"/>
            <a:ext cx="962693" cy="344128"/>
          </a:xfrm>
          <a:prstGeom prst="rect">
            <a:avLst/>
          </a:prstGeom>
          <a:solidFill>
            <a:srgbClr val="A366D0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AGEP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Assessoria de Gestão 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Estratégica e </a:t>
            </a:r>
            <a:r>
              <a:rPr lang="pt-BR" sz="500" b="1" dirty="0" smtClean="0">
                <a:solidFill>
                  <a:schemeClr val="bg1"/>
                </a:solidFill>
              </a:rPr>
              <a:t>Projetos</a:t>
            </a:r>
            <a:endParaRPr lang="pt-BR" sz="500" b="1" dirty="0">
              <a:solidFill>
                <a:schemeClr val="bg1"/>
              </a:solidFill>
            </a:endParaRP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Claudia Barreto</a:t>
            </a:r>
          </a:p>
        </p:txBody>
      </p:sp>
      <p:sp>
        <p:nvSpPr>
          <p:cNvPr id="80" name="CaixaDeTexto 79">
            <a:extLst>
              <a:ext uri="{FF2B5EF4-FFF2-40B4-BE49-F238E27FC236}">
                <a16:creationId xmlns="" xmlns:a16="http://schemas.microsoft.com/office/drawing/2014/main" id="{6CBD20A9-D599-A72F-F3EA-992A8B34F358}"/>
              </a:ext>
            </a:extLst>
          </p:cNvPr>
          <p:cNvSpPr txBox="1"/>
          <p:nvPr/>
        </p:nvSpPr>
        <p:spPr>
          <a:xfrm>
            <a:off x="10985378" y="977871"/>
            <a:ext cx="1082575" cy="344128"/>
          </a:xfrm>
          <a:prstGeom prst="rect">
            <a:avLst/>
          </a:prstGeom>
          <a:solidFill>
            <a:srgbClr val="C95B85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SUGESP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Subsecretaria de Gestão 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de Programas Sociais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Danillo Ferreira dos Santos</a:t>
            </a:r>
          </a:p>
        </p:txBody>
      </p:sp>
      <p:sp>
        <p:nvSpPr>
          <p:cNvPr id="81" name="CaixaDeTexto 80">
            <a:extLst>
              <a:ext uri="{FF2B5EF4-FFF2-40B4-BE49-F238E27FC236}">
                <a16:creationId xmlns="" xmlns:a16="http://schemas.microsoft.com/office/drawing/2014/main" id="{1A2B478E-5207-6C2A-2BCD-CCE9B8700069}"/>
              </a:ext>
            </a:extLst>
          </p:cNvPr>
          <p:cNvSpPr txBox="1"/>
          <p:nvPr/>
        </p:nvSpPr>
        <p:spPr>
          <a:xfrm>
            <a:off x="10985378" y="1357303"/>
            <a:ext cx="1082575" cy="328739"/>
          </a:xfrm>
          <a:prstGeom prst="rect">
            <a:avLst/>
          </a:prstGeom>
          <a:solidFill>
            <a:srgbClr val="DA8EAB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DGCME</a:t>
            </a:r>
          </a:p>
          <a:p>
            <a:pPr algn="ctr"/>
            <a:r>
              <a:rPr lang="pt-BR" sz="450" dirty="0"/>
              <a:t>Diretoria de Gestão do </a:t>
            </a:r>
            <a:r>
              <a:rPr lang="pt-BR" sz="450" dirty="0" smtClean="0"/>
              <a:t>Cartão Material </a:t>
            </a:r>
            <a:r>
              <a:rPr lang="pt-BR" sz="450" dirty="0"/>
              <a:t>Escolar</a:t>
            </a:r>
          </a:p>
          <a:p>
            <a:pPr algn="ctr"/>
            <a:r>
              <a:rPr lang="pt-BR" sz="470" b="1" dirty="0" err="1"/>
              <a:t>Jann</a:t>
            </a:r>
            <a:r>
              <a:rPr lang="pt-BR" sz="470" b="1" dirty="0"/>
              <a:t> Marcello Silveira Sousa</a:t>
            </a:r>
          </a:p>
        </p:txBody>
      </p:sp>
      <p:sp>
        <p:nvSpPr>
          <p:cNvPr id="82" name="CaixaDeTexto 81">
            <a:extLst>
              <a:ext uri="{FF2B5EF4-FFF2-40B4-BE49-F238E27FC236}">
                <a16:creationId xmlns="" xmlns:a16="http://schemas.microsoft.com/office/drawing/2014/main" id="{01CDD9AB-7A7D-B0E8-0C85-7D4FEF7BDEDC}"/>
              </a:ext>
            </a:extLst>
          </p:cNvPr>
          <p:cNvSpPr txBox="1"/>
          <p:nvPr/>
        </p:nvSpPr>
        <p:spPr>
          <a:xfrm>
            <a:off x="10984077" y="1698573"/>
            <a:ext cx="1082575" cy="267184"/>
          </a:xfrm>
          <a:prstGeom prst="rect">
            <a:avLst/>
          </a:prstGeom>
          <a:solidFill>
            <a:srgbClr val="DA8EAB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DGCC</a:t>
            </a:r>
          </a:p>
          <a:p>
            <a:pPr algn="ctr"/>
            <a:r>
              <a:rPr lang="pt-BR" sz="500" dirty="0"/>
              <a:t>Diretoria de Gestão do Cartão Creche</a:t>
            </a:r>
          </a:p>
          <a:p>
            <a:pPr algn="ctr"/>
            <a:r>
              <a:rPr lang="pt-BR" sz="500" b="1" dirty="0"/>
              <a:t>Eduardo Martins Borges</a:t>
            </a:r>
          </a:p>
        </p:txBody>
      </p:sp>
      <p:sp>
        <p:nvSpPr>
          <p:cNvPr id="83" name="CaixaDeTexto 82">
            <a:extLst>
              <a:ext uri="{FF2B5EF4-FFF2-40B4-BE49-F238E27FC236}">
                <a16:creationId xmlns="" xmlns:a16="http://schemas.microsoft.com/office/drawing/2014/main" id="{3B897477-737A-1191-DA67-331FAF4B8A14}"/>
              </a:ext>
            </a:extLst>
          </p:cNvPr>
          <p:cNvSpPr txBox="1"/>
          <p:nvPr/>
        </p:nvSpPr>
        <p:spPr>
          <a:xfrm>
            <a:off x="10982813" y="1984466"/>
            <a:ext cx="1082575" cy="267184"/>
          </a:xfrm>
          <a:prstGeom prst="rect">
            <a:avLst/>
          </a:prstGeom>
          <a:solidFill>
            <a:srgbClr val="DA8EAB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DIPROS</a:t>
            </a:r>
            <a:endParaRPr lang="pt-BR" sz="500" b="1" dirty="0"/>
          </a:p>
          <a:p>
            <a:pPr algn="ctr"/>
            <a:r>
              <a:rPr lang="pt-BR" sz="500" dirty="0"/>
              <a:t>Diretoria Programas Sociais</a:t>
            </a:r>
          </a:p>
          <a:p>
            <a:pPr algn="ctr"/>
            <a:r>
              <a:rPr lang="pt-BR" sz="500" b="1" dirty="0"/>
              <a:t>Leandro Pousas </a:t>
            </a:r>
            <a:r>
              <a:rPr lang="pt-BR" sz="500" b="1" dirty="0" err="1"/>
              <a:t>Manacés</a:t>
            </a:r>
            <a:r>
              <a:rPr lang="pt-BR" sz="500" b="1" dirty="0"/>
              <a:t> Ferreira</a:t>
            </a:r>
          </a:p>
        </p:txBody>
      </p:sp>
      <p:sp>
        <p:nvSpPr>
          <p:cNvPr id="89" name="CaixaDeTexto 88">
            <a:extLst>
              <a:ext uri="{FF2B5EF4-FFF2-40B4-BE49-F238E27FC236}">
                <a16:creationId xmlns="" xmlns:a16="http://schemas.microsoft.com/office/drawing/2014/main" id="{60DD1CE7-25D2-F21C-E3A0-5B0DF7BF176F}"/>
              </a:ext>
            </a:extLst>
          </p:cNvPr>
          <p:cNvSpPr txBox="1"/>
          <p:nvPr/>
        </p:nvSpPr>
        <p:spPr>
          <a:xfrm>
            <a:off x="5332780" y="1099883"/>
            <a:ext cx="1098355" cy="2671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>
                <a:solidFill>
                  <a:schemeClr val="bg1"/>
                </a:solidFill>
              </a:rPr>
              <a:t>GVSA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Gerência de Vigilância Socioassistencial</a:t>
            </a:r>
          </a:p>
          <a:p>
            <a:pPr algn="ctr"/>
            <a:r>
              <a:rPr lang="pt-BR" sz="500" b="1" dirty="0">
                <a:solidFill>
                  <a:schemeClr val="bg1"/>
                </a:solidFill>
              </a:rPr>
              <a:t>Wendell da Cunha Lima</a:t>
            </a:r>
          </a:p>
        </p:txBody>
      </p:sp>
      <p:sp>
        <p:nvSpPr>
          <p:cNvPr id="91" name="CaixaDeTexto 90">
            <a:extLst>
              <a:ext uri="{FF2B5EF4-FFF2-40B4-BE49-F238E27FC236}">
                <a16:creationId xmlns="" xmlns:a16="http://schemas.microsoft.com/office/drawing/2014/main" id="{D75E96AD-13DE-D6BC-0729-D12020E8F46F}"/>
              </a:ext>
            </a:extLst>
          </p:cNvPr>
          <p:cNvSpPr txBox="1"/>
          <p:nvPr/>
        </p:nvSpPr>
        <p:spPr>
          <a:xfrm>
            <a:off x="10887078" y="271432"/>
            <a:ext cx="1180875" cy="2671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/>
              <a:t>ASSESP</a:t>
            </a:r>
          </a:p>
          <a:p>
            <a:pPr algn="ctr"/>
            <a:r>
              <a:rPr lang="pt-BR" sz="500" dirty="0"/>
              <a:t>Assessoria Especial</a:t>
            </a:r>
          </a:p>
          <a:p>
            <a:pPr algn="ctr"/>
            <a:r>
              <a:rPr lang="pt-BR" sz="500" b="1" dirty="0"/>
              <a:t>Rafael Rodrigues Silveira</a:t>
            </a:r>
          </a:p>
        </p:txBody>
      </p:sp>
      <p:sp>
        <p:nvSpPr>
          <p:cNvPr id="104" name="CaixaDeTexto 103">
            <a:extLst>
              <a:ext uri="{FF2B5EF4-FFF2-40B4-BE49-F238E27FC236}">
                <a16:creationId xmlns="" xmlns:a16="http://schemas.microsoft.com/office/drawing/2014/main" id="{E5B87A5D-5CDD-1D98-68E5-897944E8A004}"/>
              </a:ext>
            </a:extLst>
          </p:cNvPr>
          <p:cNvSpPr txBox="1"/>
          <p:nvPr/>
        </p:nvSpPr>
        <p:spPr>
          <a:xfrm>
            <a:off x="8902789" y="2425080"/>
            <a:ext cx="974522" cy="267184"/>
          </a:xfrm>
          <a:prstGeom prst="rect">
            <a:avLst/>
          </a:prstGeom>
          <a:solidFill>
            <a:srgbClr val="FFAFAF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GSIS</a:t>
            </a:r>
            <a:endParaRPr lang="pt-BR" sz="500" b="1" dirty="0"/>
          </a:p>
          <a:p>
            <a:pPr algn="ctr"/>
            <a:r>
              <a:rPr lang="pt-BR" sz="500" dirty="0" smtClean="0"/>
              <a:t>Gerência de Sistema</a:t>
            </a:r>
            <a:endParaRPr lang="pt-BR" sz="500" dirty="0"/>
          </a:p>
          <a:p>
            <a:pPr algn="ctr"/>
            <a:r>
              <a:rPr lang="pt-BR" sz="500" b="1" dirty="0" smtClean="0"/>
              <a:t>André Rangel Fernandes</a:t>
            </a:r>
            <a:endParaRPr lang="pt-BR" sz="500" b="1" dirty="0"/>
          </a:p>
        </p:txBody>
      </p:sp>
      <p:sp>
        <p:nvSpPr>
          <p:cNvPr id="111" name="CaixaDeTexto 110">
            <a:extLst>
              <a:ext uri="{FF2B5EF4-FFF2-40B4-BE49-F238E27FC236}">
                <a16:creationId xmlns="" xmlns:a16="http://schemas.microsoft.com/office/drawing/2014/main" id="{E5B87A5D-5CDD-1D98-68E5-897944E8A004}"/>
              </a:ext>
            </a:extLst>
          </p:cNvPr>
          <p:cNvSpPr txBox="1"/>
          <p:nvPr/>
        </p:nvSpPr>
        <p:spPr>
          <a:xfrm>
            <a:off x="8902789" y="2734329"/>
            <a:ext cx="974522" cy="267184"/>
          </a:xfrm>
          <a:prstGeom prst="rect">
            <a:avLst/>
          </a:prstGeom>
          <a:solidFill>
            <a:srgbClr val="FFAFAF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GDAD</a:t>
            </a:r>
            <a:endParaRPr lang="pt-BR" sz="500" b="1" dirty="0"/>
          </a:p>
          <a:p>
            <a:pPr algn="ctr"/>
            <a:r>
              <a:rPr lang="pt-BR" sz="500" dirty="0" smtClean="0"/>
              <a:t>Gerência de Dados</a:t>
            </a:r>
            <a:endParaRPr lang="pt-BR" sz="500" dirty="0"/>
          </a:p>
          <a:p>
            <a:pPr algn="ctr"/>
            <a:r>
              <a:rPr lang="pt-BR" sz="500" b="1" dirty="0" smtClean="0"/>
              <a:t>Marcos Melo Rangel</a:t>
            </a:r>
            <a:endParaRPr lang="pt-BR" sz="500" b="1" dirty="0"/>
          </a:p>
        </p:txBody>
      </p:sp>
      <p:sp>
        <p:nvSpPr>
          <p:cNvPr id="115" name="CaixaDeTexto 114">
            <a:extLst>
              <a:ext uri="{FF2B5EF4-FFF2-40B4-BE49-F238E27FC236}">
                <a16:creationId xmlns="" xmlns:a16="http://schemas.microsoft.com/office/drawing/2014/main" id="{E5B87A5D-5CDD-1D98-68E5-897944E8A004}"/>
              </a:ext>
            </a:extLst>
          </p:cNvPr>
          <p:cNvSpPr txBox="1"/>
          <p:nvPr/>
        </p:nvSpPr>
        <p:spPr>
          <a:xfrm>
            <a:off x="8902789" y="3044768"/>
            <a:ext cx="974522" cy="344128"/>
          </a:xfrm>
          <a:prstGeom prst="rect">
            <a:avLst/>
          </a:prstGeom>
          <a:solidFill>
            <a:srgbClr val="FFAFAF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GGOV</a:t>
            </a:r>
            <a:endParaRPr lang="pt-BR" sz="500" b="1" dirty="0"/>
          </a:p>
          <a:p>
            <a:pPr algn="ctr"/>
            <a:r>
              <a:rPr lang="pt-BR" sz="500" dirty="0" smtClean="0"/>
              <a:t>Gerência de Governança e Tecnologia</a:t>
            </a:r>
            <a:endParaRPr lang="pt-BR" sz="500" dirty="0"/>
          </a:p>
          <a:p>
            <a:pPr algn="ctr"/>
            <a:r>
              <a:rPr lang="pt-BR" sz="500" b="1" dirty="0" err="1" smtClean="0"/>
              <a:t>Symone</a:t>
            </a:r>
            <a:r>
              <a:rPr lang="pt-BR" sz="500" b="1" dirty="0" smtClean="0"/>
              <a:t> Karla de A. Gondim</a:t>
            </a:r>
            <a:endParaRPr lang="pt-BR" sz="500" b="1" dirty="0"/>
          </a:p>
        </p:txBody>
      </p:sp>
      <p:sp>
        <p:nvSpPr>
          <p:cNvPr id="116" name="CaixaDeTexto 115">
            <a:extLst>
              <a:ext uri="{FF2B5EF4-FFF2-40B4-BE49-F238E27FC236}">
                <a16:creationId xmlns="" xmlns:a16="http://schemas.microsoft.com/office/drawing/2014/main" id="{E5B87A5D-5CDD-1D98-68E5-897944E8A004}"/>
              </a:ext>
            </a:extLst>
          </p:cNvPr>
          <p:cNvSpPr txBox="1"/>
          <p:nvPr/>
        </p:nvSpPr>
        <p:spPr>
          <a:xfrm>
            <a:off x="8902778" y="3430544"/>
            <a:ext cx="974522" cy="267184"/>
          </a:xfrm>
          <a:prstGeom prst="rect">
            <a:avLst/>
          </a:prstGeom>
          <a:solidFill>
            <a:srgbClr val="FFAFAF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GEINFRA</a:t>
            </a:r>
            <a:endParaRPr lang="pt-BR" sz="500" b="1" dirty="0"/>
          </a:p>
          <a:p>
            <a:pPr algn="ctr"/>
            <a:r>
              <a:rPr lang="pt-BR" sz="500" dirty="0" smtClean="0"/>
              <a:t>Gerência de Infraestrutura</a:t>
            </a:r>
            <a:endParaRPr lang="pt-BR" sz="500" dirty="0"/>
          </a:p>
          <a:p>
            <a:pPr algn="ctr"/>
            <a:r>
              <a:rPr lang="pt-BR" sz="500" b="1" dirty="0" smtClean="0"/>
              <a:t>Wagner do Nascimento Borges</a:t>
            </a:r>
            <a:endParaRPr lang="pt-BR" sz="500" b="1" dirty="0"/>
          </a:p>
        </p:txBody>
      </p:sp>
      <p:sp>
        <p:nvSpPr>
          <p:cNvPr id="118" name="CaixaDeTexto 117">
            <a:extLst>
              <a:ext uri="{FF2B5EF4-FFF2-40B4-BE49-F238E27FC236}">
                <a16:creationId xmlns="" xmlns:a16="http://schemas.microsoft.com/office/drawing/2014/main" id="{E5B87A5D-5CDD-1D98-68E5-897944E8A004}"/>
              </a:ext>
            </a:extLst>
          </p:cNvPr>
          <p:cNvSpPr txBox="1"/>
          <p:nvPr/>
        </p:nvSpPr>
        <p:spPr>
          <a:xfrm>
            <a:off x="8902778" y="3734604"/>
            <a:ext cx="974522" cy="267184"/>
          </a:xfrm>
          <a:prstGeom prst="rect">
            <a:avLst/>
          </a:prstGeom>
          <a:solidFill>
            <a:srgbClr val="FFAFAF"/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GSUP</a:t>
            </a:r>
            <a:endParaRPr lang="pt-BR" sz="500" b="1" dirty="0"/>
          </a:p>
          <a:p>
            <a:pPr algn="ctr"/>
            <a:r>
              <a:rPr lang="pt-BR" sz="500" dirty="0" smtClean="0"/>
              <a:t>Gerência de Suporte e Atendimento</a:t>
            </a:r>
            <a:endParaRPr lang="pt-BR" sz="500" dirty="0"/>
          </a:p>
          <a:p>
            <a:pPr algn="ctr"/>
            <a:r>
              <a:rPr lang="pt-BR" sz="500" b="1" dirty="0" err="1" smtClean="0"/>
              <a:t>Andrezza</a:t>
            </a:r>
            <a:r>
              <a:rPr lang="pt-BR" sz="500" b="1" dirty="0" smtClean="0"/>
              <a:t> Ferreira B. </a:t>
            </a:r>
            <a:r>
              <a:rPr lang="pt-BR" sz="500" b="1" dirty="0" err="1" smtClean="0"/>
              <a:t>Moresco</a:t>
            </a:r>
            <a:endParaRPr lang="pt-BR" sz="500" b="1" dirty="0"/>
          </a:p>
        </p:txBody>
      </p:sp>
      <p:sp>
        <p:nvSpPr>
          <p:cNvPr id="120" name="CaixaDeTexto 119">
            <a:extLst>
              <a:ext uri="{FF2B5EF4-FFF2-40B4-BE49-F238E27FC236}">
                <a16:creationId xmlns="" xmlns:a16="http://schemas.microsoft.com/office/drawing/2014/main" id="{2F0A311E-3428-579C-70E4-3D24984785DD}"/>
              </a:ext>
            </a:extLst>
          </p:cNvPr>
          <p:cNvSpPr txBox="1"/>
          <p:nvPr/>
        </p:nvSpPr>
        <p:spPr>
          <a:xfrm>
            <a:off x="3461341" y="4041732"/>
            <a:ext cx="802638" cy="267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DIMAT</a:t>
            </a:r>
            <a:endParaRPr lang="pt-BR" sz="500" b="1" dirty="0"/>
          </a:p>
          <a:p>
            <a:pPr algn="ctr"/>
            <a:r>
              <a:rPr lang="pt-BR" sz="500" dirty="0"/>
              <a:t>Diretoria de </a:t>
            </a:r>
            <a:r>
              <a:rPr lang="pt-BR" sz="500" dirty="0" smtClean="0"/>
              <a:t>Manutenção</a:t>
            </a:r>
          </a:p>
          <a:p>
            <a:pPr algn="ctr"/>
            <a:r>
              <a:rPr lang="pt-BR" sz="500" b="1" dirty="0" smtClean="0"/>
              <a:t>Daniel Rocha Tavares</a:t>
            </a:r>
            <a:endParaRPr lang="pt-BR" sz="500" b="1" dirty="0"/>
          </a:p>
        </p:txBody>
      </p:sp>
      <p:sp>
        <p:nvSpPr>
          <p:cNvPr id="121" name="CaixaDeTexto 120">
            <a:extLst>
              <a:ext uri="{FF2B5EF4-FFF2-40B4-BE49-F238E27FC236}">
                <a16:creationId xmlns="" xmlns:a16="http://schemas.microsoft.com/office/drawing/2014/main" id="{E8A2DF17-9AB9-2861-2A9B-0B93F570DDF5}"/>
              </a:ext>
            </a:extLst>
          </p:cNvPr>
          <p:cNvSpPr txBox="1"/>
          <p:nvPr/>
        </p:nvSpPr>
        <p:spPr>
          <a:xfrm>
            <a:off x="2677068" y="2132997"/>
            <a:ext cx="753961" cy="26718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DIPLAN</a:t>
            </a:r>
            <a:endParaRPr lang="pt-BR" sz="500" b="1" dirty="0"/>
          </a:p>
          <a:p>
            <a:pPr algn="ctr"/>
            <a:r>
              <a:rPr lang="pt-BR" sz="500" dirty="0" smtClean="0"/>
              <a:t>Diretoria </a:t>
            </a:r>
            <a:r>
              <a:rPr lang="pt-BR" sz="500" dirty="0"/>
              <a:t>de Planejamento</a:t>
            </a:r>
          </a:p>
          <a:p>
            <a:pPr algn="ctr"/>
            <a:r>
              <a:rPr lang="pt-BR" sz="500" b="1" dirty="0" smtClean="0"/>
              <a:t>Claudia Pereira Cunha</a:t>
            </a:r>
            <a:endParaRPr lang="pt-BR" sz="500" b="1" dirty="0"/>
          </a:p>
        </p:txBody>
      </p:sp>
      <p:sp>
        <p:nvSpPr>
          <p:cNvPr id="105" name="CaixaDeTexto 104">
            <a:extLst>
              <a:ext uri="{FF2B5EF4-FFF2-40B4-BE49-F238E27FC236}">
                <a16:creationId xmlns="" xmlns:a16="http://schemas.microsoft.com/office/drawing/2014/main" id="{5D134071-93CA-BA9F-5C95-96394E58E464}"/>
              </a:ext>
            </a:extLst>
          </p:cNvPr>
          <p:cNvSpPr txBox="1"/>
          <p:nvPr/>
        </p:nvSpPr>
        <p:spPr>
          <a:xfrm>
            <a:off x="6813688" y="3431396"/>
            <a:ext cx="955117" cy="4980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000" tIns="18000" rIns="18000" bIns="18000" rtlCol="0">
            <a:spAutoFit/>
          </a:bodyPr>
          <a:lstStyle/>
          <a:p>
            <a:pPr algn="ctr"/>
            <a:r>
              <a:rPr lang="pt-BR" sz="500" b="1" dirty="0" smtClean="0"/>
              <a:t>CPOP</a:t>
            </a:r>
            <a:endParaRPr lang="pt-BR" sz="500" b="1" dirty="0"/>
          </a:p>
          <a:p>
            <a:pPr algn="ctr"/>
            <a:r>
              <a:rPr lang="pt-BR" sz="500" dirty="0"/>
              <a:t>Centro de Referência Especializado para População em Situação de </a:t>
            </a:r>
            <a:r>
              <a:rPr lang="pt-BR" sz="500" dirty="0" smtClean="0"/>
              <a:t>Rua de </a:t>
            </a:r>
          </a:p>
          <a:p>
            <a:pPr algn="ctr"/>
            <a:r>
              <a:rPr lang="pt-BR" sz="500" b="1" dirty="0" smtClean="0"/>
              <a:t>Taguatinga – Amanda Campina</a:t>
            </a:r>
          </a:p>
          <a:p>
            <a:pPr algn="ctr"/>
            <a:r>
              <a:rPr lang="pt-BR" sz="500" b="1" dirty="0" smtClean="0"/>
              <a:t>Brasília </a:t>
            </a:r>
            <a:r>
              <a:rPr lang="pt-BR" sz="500" b="1" dirty="0"/>
              <a:t>– Kátia de </a:t>
            </a:r>
            <a:r>
              <a:rPr lang="pt-BR" sz="500" b="1" dirty="0" smtClean="0"/>
              <a:t>Castro</a:t>
            </a:r>
            <a:endParaRPr lang="pt-BR" sz="500" b="1" dirty="0"/>
          </a:p>
        </p:txBody>
      </p:sp>
    </p:spTree>
    <p:extLst>
      <p:ext uri="{BB962C8B-B14F-4D97-AF65-F5344CB8AC3E}">
        <p14:creationId xmlns:p14="http://schemas.microsoft.com/office/powerpoint/2010/main" val="242201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6493</TotalTime>
  <Words>1411</Words>
  <Application>Microsoft Office PowerPoint</Application>
  <PresentationFormat>Widescreen</PresentationFormat>
  <Paragraphs>383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Larissa Magalhães de Almeida Gonçalves</dc:creator>
  <cp:lastModifiedBy>Andrezza Ferreira Barbosa Moresco</cp:lastModifiedBy>
  <cp:revision>128</cp:revision>
  <cp:lastPrinted>2024-01-10T14:29:48Z</cp:lastPrinted>
  <dcterms:created xsi:type="dcterms:W3CDTF">2023-06-20T16:00:37Z</dcterms:created>
  <dcterms:modified xsi:type="dcterms:W3CDTF">2024-04-25T18:40:27Z</dcterms:modified>
</cp:coreProperties>
</file>